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527" r:id="rId2"/>
    <p:sldId id="528" r:id="rId3"/>
    <p:sldId id="529" r:id="rId4"/>
    <p:sldId id="530" r:id="rId5"/>
    <p:sldId id="531" r:id="rId6"/>
    <p:sldId id="532" r:id="rId7"/>
    <p:sldId id="537" r:id="rId8"/>
    <p:sldId id="539" r:id="rId9"/>
    <p:sldId id="534" r:id="rId10"/>
    <p:sldId id="536" r:id="rId11"/>
    <p:sldId id="535" r:id="rId12"/>
    <p:sldId id="533" r:id="rId13"/>
    <p:sldId id="538" r:id="rId14"/>
    <p:sldId id="540" r:id="rId15"/>
    <p:sldId id="541" r:id="rId16"/>
    <p:sldId id="542" r:id="rId17"/>
    <p:sldId id="543" r:id="rId18"/>
    <p:sldId id="545" r:id="rId19"/>
    <p:sldId id="544" r:id="rId20"/>
    <p:sldId id="548" r:id="rId21"/>
    <p:sldId id="546" r:id="rId22"/>
    <p:sldId id="547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6357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63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D6939-150C-6F4B-95E6-31EAE561AE4E}" type="datetimeFigureOut">
              <a:rPr lang="it-IT" smtClean="0"/>
              <a:t>11/11/2021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0E2ED-775C-FE4D-B6A3-F9011D2F42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25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371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917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4749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612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2819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2918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018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364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343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6375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294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901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375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137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095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30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61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81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321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228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1400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0E2ED-775C-FE4D-B6A3-F9011D2F42A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25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50B415C6-9BC2-7F45-83BF-95C1235BE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5197" r="202" b="103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787791" y="1113132"/>
            <a:ext cx="10363200" cy="1470025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‹#›</a:t>
            </a:fld>
            <a:endParaRPr lang="de-A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199077" y="169254"/>
            <a:ext cx="1992924" cy="6643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7F002EA-EC4E-3549-B644-456889B14E54}"/>
              </a:ext>
            </a:extLst>
          </p:cNvPr>
          <p:cNvSpPr txBox="1"/>
          <p:nvPr userDrawn="1"/>
        </p:nvSpPr>
        <p:spPr>
          <a:xfrm>
            <a:off x="239351" y="6453338"/>
            <a:ext cx="46086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b="1" dirty="0" err="1"/>
              <a:t>Snow</a:t>
            </a:r>
            <a:r>
              <a:rPr lang="it-IT" sz="1500" b="1" dirty="0"/>
              <a:t> </a:t>
            </a:r>
            <a:r>
              <a:rPr lang="it-IT" sz="1500" b="1" dirty="0" err="1"/>
              <a:t>Event</a:t>
            </a:r>
            <a:r>
              <a:rPr lang="it-IT" sz="1500" b="1" dirty="0"/>
              <a:t> Week | </a:t>
            </a:r>
            <a:r>
              <a:rPr lang="it-IT" sz="1500" b="1" dirty="0" err="1"/>
              <a:t>EUMETrain</a:t>
            </a:r>
            <a:r>
              <a:rPr lang="it-IT" sz="1500" b="1" dirty="0"/>
              <a:t> | 22-26 </a:t>
            </a:r>
            <a:r>
              <a:rPr lang="it-IT" sz="1500" b="1" dirty="0" err="1"/>
              <a:t>November</a:t>
            </a:r>
            <a:r>
              <a:rPr lang="it-IT" sz="1500" b="1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23921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A24FCC22-3904-C440-BF97-82013DCDBB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1229" b="29936"/>
          <a:stretch/>
        </p:blipFill>
        <p:spPr>
          <a:xfrm>
            <a:off x="-155946" y="-36576"/>
            <a:ext cx="12503891" cy="157174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35667" y="274638"/>
            <a:ext cx="8746733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‹#›</a:t>
            </a:fld>
            <a:endParaRPr lang="de-A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229D23-ADF6-E84D-A7D7-03F6BB6CB599}"/>
              </a:ext>
            </a:extLst>
          </p:cNvPr>
          <p:cNvSpPr txBox="1"/>
          <p:nvPr userDrawn="1"/>
        </p:nvSpPr>
        <p:spPr>
          <a:xfrm>
            <a:off x="239351" y="6453338"/>
            <a:ext cx="4537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 err="1"/>
              <a:t>Snow</a:t>
            </a:r>
            <a:r>
              <a:rPr lang="it-IT" sz="1500" dirty="0"/>
              <a:t> </a:t>
            </a:r>
            <a:r>
              <a:rPr lang="it-IT" sz="1500" dirty="0" err="1"/>
              <a:t>Event</a:t>
            </a:r>
            <a:r>
              <a:rPr lang="it-IT" sz="1500" dirty="0"/>
              <a:t> Week | </a:t>
            </a:r>
            <a:r>
              <a:rPr lang="it-IT" sz="1500" dirty="0" err="1"/>
              <a:t>EUMETrain</a:t>
            </a:r>
            <a:r>
              <a:rPr lang="it-IT" sz="1500" dirty="0"/>
              <a:t> | 22-26 </a:t>
            </a:r>
            <a:r>
              <a:rPr lang="it-IT" sz="1500" dirty="0" err="1"/>
              <a:t>November</a:t>
            </a:r>
            <a:r>
              <a:rPr lang="it-IT" sz="1500" dirty="0"/>
              <a:t> 2021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D6DBDDD-0120-624F-8E0F-35FB19EC36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8900" y="92464"/>
            <a:ext cx="2831637" cy="9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7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‹#›</a:t>
            </a:fld>
            <a:endParaRPr lang="de-A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2361256-683F-E040-A367-FAE458875F05}"/>
              </a:ext>
            </a:extLst>
          </p:cNvPr>
          <p:cNvSpPr txBox="1"/>
          <p:nvPr userDrawn="1"/>
        </p:nvSpPr>
        <p:spPr>
          <a:xfrm>
            <a:off x="239351" y="6453338"/>
            <a:ext cx="4537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 err="1"/>
              <a:t>Snow</a:t>
            </a:r>
            <a:r>
              <a:rPr lang="it-IT" sz="1500" dirty="0"/>
              <a:t> </a:t>
            </a:r>
            <a:r>
              <a:rPr lang="it-IT" sz="1500" dirty="0" err="1"/>
              <a:t>Event</a:t>
            </a:r>
            <a:r>
              <a:rPr lang="it-IT" sz="1500" dirty="0"/>
              <a:t> Week | </a:t>
            </a:r>
            <a:r>
              <a:rPr lang="it-IT" sz="1500" dirty="0" err="1"/>
              <a:t>EUMETrain</a:t>
            </a:r>
            <a:r>
              <a:rPr lang="it-IT" sz="1500" dirty="0"/>
              <a:t> | 22-26 </a:t>
            </a:r>
            <a:r>
              <a:rPr lang="it-IT" sz="1500" dirty="0" err="1"/>
              <a:t>November</a:t>
            </a:r>
            <a:r>
              <a:rPr lang="it-IT" sz="1500" dirty="0"/>
              <a:t> 2021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EE220C1-BDA7-6F42-9570-803415F964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900" y="92464"/>
            <a:ext cx="2831637" cy="9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4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B4C977FA-98CC-FC44-8EC1-2DD1560295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930" t="51229" b="29936"/>
          <a:stretch/>
        </p:blipFill>
        <p:spPr>
          <a:xfrm>
            <a:off x="1" y="0"/>
            <a:ext cx="12192000" cy="157174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" y="975750"/>
            <a:ext cx="5500467" cy="634082"/>
          </a:xfrm>
        </p:spPr>
        <p:txBody>
          <a:bodyPr/>
          <a:lstStyle>
            <a:lvl1pPr algn="l">
              <a:defRPr sz="2800" b="1"/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609600" y="1831974"/>
            <a:ext cx="10972800" cy="4294192"/>
          </a:xfrm>
        </p:spPr>
        <p:txBody>
          <a:bodyPr/>
          <a:lstStyle/>
          <a:p>
            <a:pPr lvl="0"/>
            <a:r>
              <a:rPr lang="it-IT" dirty="0"/>
              <a:t>Text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‹#›</a:t>
            </a:fld>
            <a:endParaRPr lang="de-A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DD7444-0476-1940-A435-0CD9953CF6F3}"/>
              </a:ext>
            </a:extLst>
          </p:cNvPr>
          <p:cNvSpPr txBox="1"/>
          <p:nvPr userDrawn="1"/>
        </p:nvSpPr>
        <p:spPr>
          <a:xfrm>
            <a:off x="239351" y="6453338"/>
            <a:ext cx="4537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 err="1"/>
              <a:t>Snow</a:t>
            </a:r>
            <a:r>
              <a:rPr lang="it-IT" sz="1500" dirty="0"/>
              <a:t> </a:t>
            </a:r>
            <a:r>
              <a:rPr lang="it-IT" sz="1500" dirty="0" err="1"/>
              <a:t>Event</a:t>
            </a:r>
            <a:r>
              <a:rPr lang="it-IT" sz="1500" dirty="0"/>
              <a:t> Week | </a:t>
            </a:r>
            <a:r>
              <a:rPr lang="it-IT" sz="1500" dirty="0" err="1"/>
              <a:t>EUMETrain</a:t>
            </a:r>
            <a:r>
              <a:rPr lang="it-IT" sz="1500" dirty="0"/>
              <a:t> | 22-26 </a:t>
            </a:r>
            <a:r>
              <a:rPr lang="it-IT" sz="1500" dirty="0" err="1"/>
              <a:t>November</a:t>
            </a:r>
            <a:r>
              <a:rPr lang="it-IT" sz="1500" dirty="0"/>
              <a:t> 2021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C389CE-F5F6-9748-97EC-37F222AB24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472884" y="31872"/>
            <a:ext cx="1719116" cy="5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6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‹#›</a:t>
            </a:fld>
            <a:endParaRPr lang="de-A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36BF3B-D70D-D040-8D94-86647051AC75}"/>
              </a:ext>
            </a:extLst>
          </p:cNvPr>
          <p:cNvSpPr txBox="1"/>
          <p:nvPr userDrawn="1"/>
        </p:nvSpPr>
        <p:spPr>
          <a:xfrm>
            <a:off x="239351" y="6453338"/>
            <a:ext cx="4537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 err="1"/>
              <a:t>Snow</a:t>
            </a:r>
            <a:r>
              <a:rPr lang="it-IT" sz="1500" dirty="0"/>
              <a:t> </a:t>
            </a:r>
            <a:r>
              <a:rPr lang="it-IT" sz="1500" dirty="0" err="1"/>
              <a:t>Event</a:t>
            </a:r>
            <a:r>
              <a:rPr lang="it-IT" sz="1500" dirty="0"/>
              <a:t> Week | </a:t>
            </a:r>
            <a:r>
              <a:rPr lang="it-IT" sz="1500" dirty="0" err="1"/>
              <a:t>EUMETrain</a:t>
            </a:r>
            <a:r>
              <a:rPr lang="it-IT" sz="1500" dirty="0"/>
              <a:t> | 22-26 </a:t>
            </a:r>
            <a:r>
              <a:rPr lang="it-IT" sz="1500" dirty="0" err="1"/>
              <a:t>November</a:t>
            </a:r>
            <a:r>
              <a:rPr lang="it-IT" sz="1500" dirty="0"/>
              <a:t> 2021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3E60E4B-0A75-F640-AAC7-BB1C2551CF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900" y="92464"/>
            <a:ext cx="2831637" cy="9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26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861D6A88-A076-A943-8A23-4763CCEA1B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1229" b="29936"/>
          <a:stretch/>
        </p:blipFill>
        <p:spPr>
          <a:xfrm>
            <a:off x="-155946" y="-36576"/>
            <a:ext cx="12503891" cy="157174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45941" y="274638"/>
            <a:ext cx="8736459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‹#›</a:t>
            </a:fld>
            <a:endParaRPr lang="de-A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CB700A-D98F-CA42-A489-F300A31589B0}"/>
              </a:ext>
            </a:extLst>
          </p:cNvPr>
          <p:cNvSpPr txBox="1"/>
          <p:nvPr userDrawn="1"/>
        </p:nvSpPr>
        <p:spPr>
          <a:xfrm>
            <a:off x="239351" y="6453338"/>
            <a:ext cx="4537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 err="1"/>
              <a:t>Snow</a:t>
            </a:r>
            <a:r>
              <a:rPr lang="it-IT" sz="1500" dirty="0"/>
              <a:t> </a:t>
            </a:r>
            <a:r>
              <a:rPr lang="it-IT" sz="1500" dirty="0" err="1"/>
              <a:t>Event</a:t>
            </a:r>
            <a:r>
              <a:rPr lang="it-IT" sz="1500" dirty="0"/>
              <a:t> Week | </a:t>
            </a:r>
            <a:r>
              <a:rPr lang="it-IT" sz="1500" dirty="0" err="1"/>
              <a:t>EUMETrain</a:t>
            </a:r>
            <a:r>
              <a:rPr lang="it-IT" sz="1500" dirty="0"/>
              <a:t> | 22-26 </a:t>
            </a:r>
            <a:r>
              <a:rPr lang="it-IT" sz="1500" dirty="0" err="1"/>
              <a:t>November</a:t>
            </a:r>
            <a:r>
              <a:rPr lang="it-IT" sz="1500" dirty="0"/>
              <a:t> 2021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CD19002-BBD5-584A-9AA0-0A9D3283CA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8900" y="92464"/>
            <a:ext cx="2831637" cy="9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5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C4F0C630-92FE-D143-9DC5-BE4E24383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1229" b="29936"/>
          <a:stretch/>
        </p:blipFill>
        <p:spPr>
          <a:xfrm>
            <a:off x="-155946" y="-36576"/>
            <a:ext cx="12503891" cy="157174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030877" y="274638"/>
            <a:ext cx="855152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‹#›</a:t>
            </a:fld>
            <a:endParaRPr lang="de-A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40D1C7-B8EA-A041-8C1F-2E90A56D3FD5}"/>
              </a:ext>
            </a:extLst>
          </p:cNvPr>
          <p:cNvSpPr txBox="1"/>
          <p:nvPr userDrawn="1"/>
        </p:nvSpPr>
        <p:spPr>
          <a:xfrm>
            <a:off x="239351" y="6453338"/>
            <a:ext cx="4537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 err="1"/>
              <a:t>Snow</a:t>
            </a:r>
            <a:r>
              <a:rPr lang="it-IT" sz="1500" dirty="0"/>
              <a:t> </a:t>
            </a:r>
            <a:r>
              <a:rPr lang="it-IT" sz="1500" dirty="0" err="1"/>
              <a:t>Event</a:t>
            </a:r>
            <a:r>
              <a:rPr lang="it-IT" sz="1500" dirty="0"/>
              <a:t> Week | </a:t>
            </a:r>
            <a:r>
              <a:rPr lang="it-IT" sz="1500" dirty="0" err="1"/>
              <a:t>EUMETrain</a:t>
            </a:r>
            <a:r>
              <a:rPr lang="it-IT" sz="1500" dirty="0"/>
              <a:t> | 22-26 </a:t>
            </a:r>
            <a:r>
              <a:rPr lang="it-IT" sz="1500" dirty="0" err="1"/>
              <a:t>November</a:t>
            </a:r>
            <a:r>
              <a:rPr lang="it-IT" sz="1500" dirty="0"/>
              <a:t> 2021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88C23B-B83A-424E-BF34-34B3FC7F04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8900" y="92464"/>
            <a:ext cx="2831637" cy="9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4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3FD93521-9352-F14C-BC34-E65EEC8B5C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1229" b="29936"/>
          <a:stretch/>
        </p:blipFill>
        <p:spPr>
          <a:xfrm>
            <a:off x="-155946" y="-36576"/>
            <a:ext cx="12503891" cy="157174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030877" y="274638"/>
            <a:ext cx="8551524" cy="1143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‹#›</a:t>
            </a:fld>
            <a:endParaRPr lang="de-A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0DB544-F053-CF4E-ACD5-EDE09888B4A9}"/>
              </a:ext>
            </a:extLst>
          </p:cNvPr>
          <p:cNvSpPr txBox="1"/>
          <p:nvPr userDrawn="1"/>
        </p:nvSpPr>
        <p:spPr>
          <a:xfrm>
            <a:off x="239351" y="6453338"/>
            <a:ext cx="4537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 err="1"/>
              <a:t>Snow</a:t>
            </a:r>
            <a:r>
              <a:rPr lang="it-IT" sz="1500" dirty="0"/>
              <a:t> </a:t>
            </a:r>
            <a:r>
              <a:rPr lang="it-IT" sz="1500" dirty="0" err="1"/>
              <a:t>Event</a:t>
            </a:r>
            <a:r>
              <a:rPr lang="it-IT" sz="1500" dirty="0"/>
              <a:t> Week | </a:t>
            </a:r>
            <a:r>
              <a:rPr lang="it-IT" sz="1500" dirty="0" err="1"/>
              <a:t>EUMETrain</a:t>
            </a:r>
            <a:r>
              <a:rPr lang="it-IT" sz="1500" dirty="0"/>
              <a:t> | 22-26 </a:t>
            </a:r>
            <a:r>
              <a:rPr lang="it-IT" sz="1500" dirty="0" err="1"/>
              <a:t>November</a:t>
            </a:r>
            <a:r>
              <a:rPr lang="it-IT" sz="1500" dirty="0"/>
              <a:t> 2021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6461D2-C21C-0649-9C6C-CB80960394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8900" y="92464"/>
            <a:ext cx="2831637" cy="9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8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‹#›</a:t>
            </a:fld>
            <a:endParaRPr lang="de-A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44453E2-8AEB-0146-B79F-D9CC185BEBCD}"/>
              </a:ext>
            </a:extLst>
          </p:cNvPr>
          <p:cNvSpPr txBox="1"/>
          <p:nvPr userDrawn="1"/>
        </p:nvSpPr>
        <p:spPr>
          <a:xfrm>
            <a:off x="239351" y="6453338"/>
            <a:ext cx="4537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 err="1"/>
              <a:t>Snow</a:t>
            </a:r>
            <a:r>
              <a:rPr lang="it-IT" sz="1500" dirty="0"/>
              <a:t> </a:t>
            </a:r>
            <a:r>
              <a:rPr lang="it-IT" sz="1500" dirty="0" err="1"/>
              <a:t>Event</a:t>
            </a:r>
            <a:r>
              <a:rPr lang="it-IT" sz="1500" dirty="0"/>
              <a:t> Week | </a:t>
            </a:r>
            <a:r>
              <a:rPr lang="it-IT" sz="1500" dirty="0" err="1"/>
              <a:t>EUMETrain</a:t>
            </a:r>
            <a:r>
              <a:rPr lang="it-IT" sz="1500" dirty="0"/>
              <a:t> | 22-26 </a:t>
            </a:r>
            <a:r>
              <a:rPr lang="it-IT" sz="1500" dirty="0" err="1"/>
              <a:t>November</a:t>
            </a:r>
            <a:r>
              <a:rPr lang="it-IT" sz="1500" dirty="0"/>
              <a:t> 2021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4CD4B2A-06C4-E547-95A6-6BCDC71591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900" y="92464"/>
            <a:ext cx="2831637" cy="9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8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2" y="1129888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2" y="2455524"/>
            <a:ext cx="4011084" cy="367064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‹#›</a:t>
            </a:fld>
            <a:endParaRPr lang="de-A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48AE23C-E916-B34D-8DC3-0A4B6FF02642}"/>
              </a:ext>
            </a:extLst>
          </p:cNvPr>
          <p:cNvSpPr txBox="1"/>
          <p:nvPr userDrawn="1"/>
        </p:nvSpPr>
        <p:spPr>
          <a:xfrm>
            <a:off x="239351" y="6453338"/>
            <a:ext cx="4537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 err="1"/>
              <a:t>Snow</a:t>
            </a:r>
            <a:r>
              <a:rPr lang="it-IT" sz="1500" dirty="0"/>
              <a:t> </a:t>
            </a:r>
            <a:r>
              <a:rPr lang="it-IT" sz="1500" dirty="0" err="1"/>
              <a:t>Event</a:t>
            </a:r>
            <a:r>
              <a:rPr lang="it-IT" sz="1500" dirty="0"/>
              <a:t> Week | </a:t>
            </a:r>
            <a:r>
              <a:rPr lang="it-IT" sz="1500" dirty="0" err="1"/>
              <a:t>EUMETrain</a:t>
            </a:r>
            <a:r>
              <a:rPr lang="it-IT" sz="1500" dirty="0"/>
              <a:t> | 22-26 </a:t>
            </a:r>
            <a:r>
              <a:rPr lang="it-IT" sz="1500" dirty="0" err="1"/>
              <a:t>November</a:t>
            </a:r>
            <a:r>
              <a:rPr lang="it-IT" sz="1500" dirty="0"/>
              <a:t> 2021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A0F420C-AF05-4E48-A581-E0046851D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900" y="92464"/>
            <a:ext cx="2831637" cy="9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9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‹#›</a:t>
            </a:fld>
            <a:endParaRPr lang="de-A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169DD9-4663-674A-B189-5790493BF088}"/>
              </a:ext>
            </a:extLst>
          </p:cNvPr>
          <p:cNvSpPr txBox="1"/>
          <p:nvPr userDrawn="1"/>
        </p:nvSpPr>
        <p:spPr>
          <a:xfrm>
            <a:off x="239351" y="6453338"/>
            <a:ext cx="4537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dirty="0" err="1"/>
              <a:t>Snow</a:t>
            </a:r>
            <a:r>
              <a:rPr lang="it-IT" sz="1500" dirty="0"/>
              <a:t> </a:t>
            </a:r>
            <a:r>
              <a:rPr lang="it-IT" sz="1500" dirty="0" err="1"/>
              <a:t>Event</a:t>
            </a:r>
            <a:r>
              <a:rPr lang="it-IT" sz="1500" dirty="0"/>
              <a:t> Week | </a:t>
            </a:r>
            <a:r>
              <a:rPr lang="it-IT" sz="1500" dirty="0" err="1"/>
              <a:t>EUMETrain</a:t>
            </a:r>
            <a:r>
              <a:rPr lang="it-IT" sz="1500" dirty="0"/>
              <a:t> | 22-26 </a:t>
            </a:r>
            <a:r>
              <a:rPr lang="it-IT" sz="1500" dirty="0" err="1"/>
              <a:t>November</a:t>
            </a:r>
            <a:r>
              <a:rPr lang="it-IT" sz="1500" dirty="0"/>
              <a:t> 2021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89AD3FB-CDBD-B049-9082-058B87BD0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8900" y="92464"/>
            <a:ext cx="2831637" cy="9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1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7152117" y="6356353"/>
            <a:ext cx="1585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50341-29A1-497D-86B7-D71D0DD32BE0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8" name="Segnaposto data 3"/>
          <p:cNvSpPr txBox="1">
            <a:spLocks/>
          </p:cNvSpPr>
          <p:nvPr/>
        </p:nvSpPr>
        <p:spPr>
          <a:xfrm>
            <a:off x="527381" y="6448254"/>
            <a:ext cx="8928992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50" noProof="0" dirty="0"/>
          </a:p>
        </p:txBody>
      </p:sp>
      <p:sp>
        <p:nvSpPr>
          <p:cNvPr id="12" name="Rettangolo 11"/>
          <p:cNvSpPr/>
          <p:nvPr/>
        </p:nvSpPr>
        <p:spPr>
          <a:xfrm flipV="1">
            <a:off x="335361" y="6381331"/>
            <a:ext cx="11329259" cy="45719"/>
          </a:xfrm>
          <a:prstGeom prst="rect">
            <a:avLst/>
          </a:prstGeom>
          <a:solidFill>
            <a:srgbClr val="5B7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3" name="Rettangolo 12"/>
          <p:cNvSpPr/>
          <p:nvPr/>
        </p:nvSpPr>
        <p:spPr>
          <a:xfrm>
            <a:off x="335361" y="6453339"/>
            <a:ext cx="9601067" cy="45719"/>
          </a:xfrm>
          <a:prstGeom prst="rect">
            <a:avLst/>
          </a:prstGeom>
          <a:solidFill>
            <a:srgbClr val="007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5" name="Rettangolo 14"/>
          <p:cNvSpPr/>
          <p:nvPr/>
        </p:nvSpPr>
        <p:spPr>
          <a:xfrm>
            <a:off x="335360" y="6309323"/>
            <a:ext cx="864096" cy="50805"/>
          </a:xfrm>
          <a:prstGeom prst="rect">
            <a:avLst/>
          </a:prstGeom>
          <a:solidFill>
            <a:srgbClr val="007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6" name="Rettangolo 15"/>
          <p:cNvSpPr/>
          <p:nvPr/>
        </p:nvSpPr>
        <p:spPr>
          <a:xfrm>
            <a:off x="335361" y="6237315"/>
            <a:ext cx="384043" cy="46313"/>
          </a:xfrm>
          <a:prstGeom prst="rect">
            <a:avLst/>
          </a:prstGeom>
          <a:solidFill>
            <a:srgbClr val="5B7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216165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saf.meteoam.it/CaseStudy/GetDocumentUserDocument?fileName=SAF_HSAF_ATBD-35_1_1.pdf&amp;tipo=ATB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289F5F-0ECE-B44C-A269-F2F239C48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667" y="727367"/>
            <a:ext cx="11776667" cy="1470025"/>
          </a:xfrm>
        </p:spPr>
        <p:txBody>
          <a:bodyPr/>
          <a:lstStyle/>
          <a:p>
            <a:r>
              <a:rPr lang="tr-TR" sz="3600" dirty="0">
                <a:cs typeface="Calibri"/>
              </a:rPr>
              <a:t>H35 (SN-OBS-1P) Daily </a:t>
            </a:r>
            <a:r>
              <a:rPr lang="en-US" sz="3600" dirty="0">
                <a:cs typeface="Calibri"/>
              </a:rPr>
              <a:t>Effective Snow-Covered Area </a:t>
            </a:r>
            <a:r>
              <a:rPr lang="tr-TR" sz="3600" dirty="0">
                <a:cs typeface="Calibri"/>
              </a:rPr>
              <a:t>Product </a:t>
            </a:r>
            <a:br>
              <a:rPr lang="en-GB" dirty="0">
                <a:cs typeface="Calibri"/>
              </a:rPr>
            </a:br>
            <a:r>
              <a:rPr lang="tr-TR" sz="2000" dirty="0">
                <a:cs typeface="Calibri"/>
              </a:rPr>
              <a:t>Zuhal AKYUREK </a:t>
            </a:r>
            <a:r>
              <a:rPr lang="tr-TR" sz="2000" baseline="30000" dirty="0">
                <a:cs typeface="Calibri"/>
              </a:rPr>
              <a:t>1, 2 </a:t>
            </a:r>
            <a:r>
              <a:rPr lang="tr-TR" sz="2000" dirty="0">
                <a:cs typeface="Calibri"/>
              </a:rPr>
              <a:t>               Semih KUTER </a:t>
            </a:r>
            <a:r>
              <a:rPr lang="tr-TR" sz="2000" baseline="30000" dirty="0">
                <a:cs typeface="Calibri"/>
              </a:rPr>
              <a:t>3                        </a:t>
            </a:r>
            <a:r>
              <a:rPr lang="tr-TR" sz="2000" dirty="0">
                <a:cs typeface="Calibri"/>
              </a:rPr>
              <a:t>Kenan BOLAT </a:t>
            </a:r>
            <a:r>
              <a:rPr lang="tr-TR" sz="2000" baseline="30000" dirty="0">
                <a:cs typeface="Calibri"/>
              </a:rPr>
              <a:t>4</a:t>
            </a:r>
            <a:br>
              <a:rPr lang="tr-TR" sz="2000" baseline="30000" dirty="0">
                <a:cs typeface="Calibri"/>
              </a:rPr>
            </a:br>
            <a:endParaRPr lang="en-GB" sz="2000" dirty="0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E71ED8-8674-1143-BE07-84FDA753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C50341-29A1-497D-86B7-D71D0DD32BE0}" type="slidenum">
              <a:rPr lang="de-AT">
                <a:solidFill>
                  <a:srgbClr val="002664">
                    <a:tint val="75000"/>
                  </a:srgb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de-AT">
              <a:solidFill>
                <a:srgbClr val="002664">
                  <a:tint val="75000"/>
                </a:srgbClr>
              </a:solidFill>
              <a:latin typeface="Arial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94F2924-EDD1-47FF-AF16-603B3B2240A6}"/>
              </a:ext>
            </a:extLst>
          </p:cNvPr>
          <p:cNvSpPr txBox="1">
            <a:spLocks/>
          </p:cNvSpPr>
          <p:nvPr/>
        </p:nvSpPr>
        <p:spPr>
          <a:xfrm>
            <a:off x="110531" y="5401524"/>
            <a:ext cx="1161589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1600" baseline="30000" dirty="0">
                <a:cs typeface="Calibri"/>
              </a:rPr>
              <a:t>1 </a:t>
            </a:r>
            <a:r>
              <a:rPr lang="en-US" sz="1600" dirty="0">
                <a:cs typeface="Calibri"/>
              </a:rPr>
              <a:t>Middle East Technical University</a:t>
            </a:r>
            <a:r>
              <a:rPr lang="tr-TR" sz="1600" dirty="0">
                <a:cs typeface="Calibri"/>
              </a:rPr>
              <a:t> (METU)</a:t>
            </a:r>
            <a:r>
              <a:rPr lang="en-US" sz="1600" dirty="0">
                <a:cs typeface="Calibri"/>
              </a:rPr>
              <a:t>, Faculty of Engineering, Dept</a:t>
            </a:r>
            <a:r>
              <a:rPr lang="tr-TR" sz="1600" dirty="0">
                <a:cs typeface="Calibri"/>
              </a:rPr>
              <a:t>.</a:t>
            </a:r>
            <a:r>
              <a:rPr lang="en-US" sz="1600" dirty="0">
                <a:cs typeface="Calibri"/>
              </a:rPr>
              <a:t> of Civil Engineering,</a:t>
            </a:r>
            <a:r>
              <a:rPr lang="tr-TR" sz="1600" dirty="0">
                <a:cs typeface="Calibri"/>
              </a:rPr>
              <a:t> </a:t>
            </a:r>
            <a:r>
              <a:rPr lang="en-US" sz="1600" dirty="0">
                <a:cs typeface="Calibri"/>
              </a:rPr>
              <a:t>Ankara, Turkey </a:t>
            </a:r>
          </a:p>
          <a:p>
            <a:pPr algn="l"/>
            <a:r>
              <a:rPr lang="tr-TR" sz="1600" baseline="30000" dirty="0">
                <a:cs typeface="Calibri"/>
              </a:rPr>
              <a:t>2 </a:t>
            </a:r>
            <a:r>
              <a:rPr lang="tr-TR" sz="1600" dirty="0">
                <a:cs typeface="Calibri"/>
              </a:rPr>
              <a:t>METU</a:t>
            </a:r>
            <a:r>
              <a:rPr lang="en-US" sz="1600" dirty="0">
                <a:cs typeface="Calibri"/>
              </a:rPr>
              <a:t>, Graduate School of Natural and Applied Sciences, Dept</a:t>
            </a:r>
            <a:r>
              <a:rPr lang="tr-TR" sz="1600" dirty="0">
                <a:cs typeface="Calibri"/>
              </a:rPr>
              <a:t>.</a:t>
            </a:r>
            <a:r>
              <a:rPr lang="en-US" sz="1600" dirty="0">
                <a:cs typeface="Calibri"/>
              </a:rPr>
              <a:t> of Geodetic and Geographic Information Technologies,</a:t>
            </a:r>
            <a:r>
              <a:rPr lang="tr-TR" sz="1600" dirty="0">
                <a:cs typeface="Calibri"/>
              </a:rPr>
              <a:t> </a:t>
            </a:r>
            <a:r>
              <a:rPr lang="en-US" sz="1600" dirty="0">
                <a:cs typeface="Calibri"/>
              </a:rPr>
              <a:t>Ankara, Turkey</a:t>
            </a:r>
            <a:endParaRPr lang="tr-TR" sz="1600" dirty="0">
              <a:cs typeface="Calibri"/>
            </a:endParaRPr>
          </a:p>
          <a:p>
            <a:pPr algn="l"/>
            <a:r>
              <a:rPr lang="tr-TR" sz="1600" baseline="30000" dirty="0">
                <a:cs typeface="Calibri"/>
              </a:rPr>
              <a:t>3 </a:t>
            </a:r>
            <a:r>
              <a:rPr lang="en-US" sz="1600" dirty="0" err="1">
                <a:cs typeface="Calibri"/>
              </a:rPr>
              <a:t>Çankırı</a:t>
            </a:r>
            <a:r>
              <a:rPr lang="en-US" sz="1600" dirty="0">
                <a:cs typeface="Calibri"/>
              </a:rPr>
              <a:t> Karatekin University, Faculty of Forestry, Dept</a:t>
            </a:r>
            <a:r>
              <a:rPr lang="tr-TR" sz="1600" dirty="0">
                <a:cs typeface="Calibri"/>
              </a:rPr>
              <a:t>.</a:t>
            </a:r>
            <a:r>
              <a:rPr lang="en-US" sz="1600" dirty="0">
                <a:cs typeface="Calibri"/>
              </a:rPr>
              <a:t> of Forest Engineering,</a:t>
            </a:r>
            <a:r>
              <a:rPr lang="tr-TR" sz="1600" dirty="0">
                <a:cs typeface="Calibri"/>
              </a:rPr>
              <a:t> </a:t>
            </a:r>
            <a:r>
              <a:rPr lang="en-US" sz="1600" dirty="0" err="1">
                <a:cs typeface="Calibri"/>
              </a:rPr>
              <a:t>Çankırı</a:t>
            </a:r>
            <a:r>
              <a:rPr lang="en-US" sz="1600" dirty="0">
                <a:cs typeface="Calibri"/>
              </a:rPr>
              <a:t>, Turkey</a:t>
            </a:r>
            <a:endParaRPr lang="tr-TR" sz="1600" dirty="0">
              <a:cs typeface="Calibri"/>
            </a:endParaRPr>
          </a:p>
          <a:p>
            <a:pPr algn="l"/>
            <a:r>
              <a:rPr lang="tr-TR" sz="1600" baseline="30000" dirty="0">
                <a:cs typeface="Calibri"/>
              </a:rPr>
              <a:t>4 </a:t>
            </a:r>
            <a:r>
              <a:rPr lang="en-US" sz="1600" dirty="0" err="1">
                <a:cs typeface="Calibri"/>
              </a:rPr>
              <a:t>Hidrosaf</a:t>
            </a:r>
            <a:r>
              <a:rPr lang="en-US" sz="1600" dirty="0">
                <a:cs typeface="Calibri"/>
              </a:rPr>
              <a:t> Ltd., </a:t>
            </a:r>
            <a:r>
              <a:rPr lang="tr-TR" sz="1600" dirty="0">
                <a:cs typeface="Calibri"/>
              </a:rPr>
              <a:t>METU</a:t>
            </a:r>
            <a:r>
              <a:rPr lang="en-US" sz="1600" dirty="0">
                <a:cs typeface="Calibri"/>
              </a:rPr>
              <a:t> Technopolis,</a:t>
            </a:r>
            <a:r>
              <a:rPr lang="tr-TR" sz="1600" dirty="0">
                <a:cs typeface="Calibri"/>
              </a:rPr>
              <a:t> </a:t>
            </a:r>
            <a:r>
              <a:rPr lang="en-US" sz="1600" dirty="0">
                <a:cs typeface="Calibri"/>
              </a:rPr>
              <a:t>Ankara, Turkey</a:t>
            </a:r>
          </a:p>
          <a:p>
            <a:pPr algn="l"/>
            <a:endParaRPr lang="en-US" sz="1600" dirty="0">
              <a:cs typeface="Calibri"/>
            </a:endParaRPr>
          </a:p>
          <a:p>
            <a:pPr algn="l"/>
            <a:endParaRPr lang="en-US" sz="1600" dirty="0">
              <a:cs typeface="Calibri"/>
            </a:endParaRPr>
          </a:p>
          <a:p>
            <a:pPr algn="l"/>
            <a:br>
              <a:rPr lang="tr-TR" sz="1600" baseline="30000" dirty="0">
                <a:cs typeface="Calibri"/>
              </a:rPr>
            </a:br>
            <a:endParaRPr lang="en-GB" sz="1600" dirty="0">
              <a:cs typeface="Calibri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5FD96CC-0C76-49B5-BF05-E301348AA974}"/>
              </a:ext>
            </a:extLst>
          </p:cNvPr>
          <p:cNvSpPr txBox="1"/>
          <p:nvPr/>
        </p:nvSpPr>
        <p:spPr>
          <a:xfrm>
            <a:off x="5747657" y="6451041"/>
            <a:ext cx="642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/>
              <a:t>zakyurek@metu.edu.tr     semihkuter@karatekin.edu.tr     kenanbolat@hidrosaf.com 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6852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Known issues in snow cover retrieval by optical remote sensing at coarse resolution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tr-TR" sz="2250" dirty="0" err="1"/>
              <a:t>Wet</a:t>
            </a:r>
            <a:r>
              <a:rPr lang="tr-TR" sz="2250" dirty="0"/>
              <a:t> </a:t>
            </a:r>
            <a:r>
              <a:rPr lang="tr-TR" sz="2250" dirty="0" err="1"/>
              <a:t>and</a:t>
            </a:r>
            <a:r>
              <a:rPr lang="tr-TR" sz="2250" dirty="0"/>
              <a:t> </a:t>
            </a:r>
            <a:r>
              <a:rPr lang="tr-TR" sz="2250" dirty="0" err="1"/>
              <a:t>shallow</a:t>
            </a:r>
            <a:r>
              <a:rPr lang="tr-TR" sz="2250" dirty="0"/>
              <a:t> </a:t>
            </a:r>
            <a:r>
              <a:rPr lang="en-US" sz="2250" dirty="0"/>
              <a:t>snow cover </a:t>
            </a:r>
            <a:endParaRPr lang="tr-TR" sz="2100" dirty="0"/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tr-TR" sz="2100" dirty="0"/>
              <a:t>High </a:t>
            </a:r>
            <a:r>
              <a:rPr lang="tr-TR" sz="2100" dirty="0">
                <a:solidFill>
                  <a:srgbClr val="FF0000"/>
                </a:solidFill>
              </a:rPr>
              <a:t>FAR</a:t>
            </a:r>
            <a:r>
              <a:rPr lang="tr-TR" sz="2100" dirty="0"/>
              <a:t> </a:t>
            </a:r>
            <a:r>
              <a:rPr lang="tr-TR" sz="2100" dirty="0" err="1"/>
              <a:t>and</a:t>
            </a:r>
            <a:r>
              <a:rPr lang="tr-TR" sz="2100" dirty="0"/>
              <a:t> </a:t>
            </a:r>
            <a:r>
              <a:rPr lang="tr-TR" sz="2100" dirty="0" err="1"/>
              <a:t>low</a:t>
            </a:r>
            <a:r>
              <a:rPr lang="tr-TR" sz="2100" dirty="0"/>
              <a:t> </a:t>
            </a:r>
            <a:r>
              <a:rPr lang="tr-TR" sz="2100" dirty="0">
                <a:solidFill>
                  <a:srgbClr val="FF0000"/>
                </a:solidFill>
              </a:rPr>
              <a:t>POD</a:t>
            </a:r>
            <a:r>
              <a:rPr lang="tr-TR" sz="2100" dirty="0"/>
              <a:t> </a:t>
            </a:r>
            <a:r>
              <a:rPr lang="tr-TR" sz="2100" dirty="0" err="1"/>
              <a:t>values</a:t>
            </a:r>
            <a:r>
              <a:rPr lang="tr-TR" sz="2100" dirty="0"/>
              <a:t> </a:t>
            </a:r>
            <a:r>
              <a:rPr lang="en-US" sz="2100" dirty="0"/>
              <a:t>across the snow/land boundaries at the fringes of the slopes</a:t>
            </a:r>
            <a:endParaRPr lang="tr-TR" sz="21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10</a:t>
            </a:fld>
            <a:endParaRPr lang="de-AT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83F574E-D7F7-4CCA-A506-1F2924ACC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19" y="3257463"/>
            <a:ext cx="3600000" cy="2700000"/>
          </a:xfrm>
          <a:prstGeom prst="rect">
            <a:avLst/>
          </a:prstGeom>
        </p:spPr>
      </p:pic>
      <p:graphicFrame>
        <p:nvGraphicFramePr>
          <p:cNvPr id="13" name="7 Tablo">
            <a:extLst>
              <a:ext uri="{FF2B5EF4-FFF2-40B4-BE49-F238E27FC236}">
                <a16:creationId xmlns:a16="http://schemas.microsoft.com/office/drawing/2014/main" id="{3FA0B443-9CF0-45A1-8DA2-B7B88F2F6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479250"/>
              </p:ext>
            </p:extLst>
          </p:nvPr>
        </p:nvGraphicFramePr>
        <p:xfrm>
          <a:off x="5063851" y="3247630"/>
          <a:ext cx="6162446" cy="2178050"/>
        </p:xfrm>
        <a:graphic>
          <a:graphicData uri="http://schemas.openxmlformats.org/drawingml/2006/table">
            <a:tbl>
              <a:tblPr/>
              <a:tblGrid>
                <a:gridCol w="756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200" b="1" i="1" dirty="0">
                          <a:latin typeface="+mn-lt"/>
                          <a:ea typeface="Times New Roman"/>
                          <a:cs typeface="Times New Roman"/>
                        </a:rPr>
                        <a:t>Reference Data</a:t>
                      </a:r>
                      <a:endParaRPr lang="tr-TR" sz="12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200" b="1" dirty="0" err="1">
                          <a:latin typeface="+mn-lt"/>
                          <a:ea typeface="Times New Roman"/>
                          <a:cs typeface="Times New Roman"/>
                        </a:rPr>
                        <a:t>Snow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200" b="1" dirty="0">
                          <a:latin typeface="+mn-lt"/>
                          <a:ea typeface="Times New Roman"/>
                          <a:cs typeface="Times New Roman"/>
                        </a:rPr>
                        <a:t>No </a:t>
                      </a:r>
                      <a:r>
                        <a:rPr lang="tr-TR" sz="1200" b="1" dirty="0" err="1">
                          <a:latin typeface="+mn-lt"/>
                          <a:ea typeface="Times New Roman"/>
                          <a:cs typeface="Times New Roman"/>
                        </a:rPr>
                        <a:t>Snow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94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200" b="1" i="1" dirty="0" err="1">
                          <a:latin typeface="+mn-lt"/>
                          <a:ea typeface="Times New Roman"/>
                          <a:cs typeface="Times New Roman"/>
                        </a:rPr>
                        <a:t>Satellite</a:t>
                      </a:r>
                      <a:r>
                        <a:rPr lang="tr-TR" sz="1200" b="1" i="1" dirty="0">
                          <a:latin typeface="+mn-lt"/>
                          <a:ea typeface="Times New Roman"/>
                          <a:cs typeface="Times New Roman"/>
                        </a:rPr>
                        <a:t> Product</a:t>
                      </a:r>
                      <a:endParaRPr lang="tr-TR" sz="12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200" b="1" dirty="0" err="1">
                          <a:latin typeface="+mn-lt"/>
                          <a:ea typeface="Times New Roman"/>
                          <a:cs typeface="Times New Roman"/>
                        </a:rPr>
                        <a:t>Snow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+mn-lt"/>
                          <a:ea typeface="Times New Roman"/>
                          <a:cs typeface="Times New Roman"/>
                        </a:rPr>
                        <a:t>HITS</a:t>
                      </a:r>
                      <a:r>
                        <a:rPr lang="tr-TR" sz="1200" b="1" dirty="0">
                          <a:latin typeface="+mn-lt"/>
                          <a:ea typeface="Times New Roman"/>
                          <a:cs typeface="Times New Roman"/>
                        </a:rPr>
                        <a:t> (A)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+mn-lt"/>
                          <a:ea typeface="Times New Roman"/>
                          <a:cs typeface="Times New Roman"/>
                        </a:rPr>
                        <a:t>FALSE 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+mn-lt"/>
                          <a:ea typeface="Times New Roman"/>
                          <a:cs typeface="Times New Roman"/>
                        </a:rPr>
                        <a:t>ALARMS</a:t>
                      </a:r>
                      <a:r>
                        <a:rPr lang="tr-TR" sz="1200" b="1" dirty="0">
                          <a:latin typeface="+mn-lt"/>
                          <a:ea typeface="Times New Roman"/>
                          <a:cs typeface="Times New Roman"/>
                        </a:rPr>
                        <a:t> (B)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Times New Roman"/>
                          <a:cs typeface="Times New Roman"/>
                        </a:rPr>
                        <a:t>HITS +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Times New Roman"/>
                          <a:cs typeface="Times New Roman"/>
                        </a:rPr>
                        <a:t> FALSE ALARMS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5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r-TR" sz="1200" b="1" dirty="0">
                          <a:latin typeface="+mn-lt"/>
                          <a:ea typeface="Times New Roman"/>
                          <a:cs typeface="Times New Roman"/>
                        </a:rPr>
                        <a:t>No </a:t>
                      </a:r>
                      <a:r>
                        <a:rPr lang="tr-TR" sz="1200" b="1" dirty="0" err="1">
                          <a:latin typeface="+mn-lt"/>
                          <a:ea typeface="Times New Roman"/>
                          <a:cs typeface="Times New Roman"/>
                        </a:rPr>
                        <a:t>Snow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+mn-lt"/>
                          <a:ea typeface="Times New Roman"/>
                          <a:cs typeface="Times New Roman"/>
                        </a:rPr>
                        <a:t>MISSES</a:t>
                      </a:r>
                      <a:r>
                        <a:rPr lang="tr-TR" sz="1200" b="1" dirty="0">
                          <a:latin typeface="+mn-lt"/>
                          <a:ea typeface="Times New Roman"/>
                          <a:cs typeface="Times New Roman"/>
                        </a:rPr>
                        <a:t> (C)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+mn-lt"/>
                          <a:ea typeface="Times New Roman"/>
                          <a:cs typeface="Times New Roman"/>
                        </a:rPr>
                        <a:t>CORRECT 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+mn-lt"/>
                          <a:ea typeface="Times New Roman"/>
                          <a:cs typeface="Times New Roman"/>
                        </a:rPr>
                        <a:t>NEGATIVES</a:t>
                      </a:r>
                      <a:r>
                        <a:rPr lang="tr-TR" sz="1200" b="1" dirty="0">
                          <a:latin typeface="+mn-lt"/>
                          <a:ea typeface="Times New Roman"/>
                          <a:cs typeface="Times New Roman"/>
                        </a:rPr>
                        <a:t> (D)</a:t>
                      </a:r>
                      <a:endParaRPr lang="tr-TR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+mn-lt"/>
                          <a:ea typeface="Times New Roman"/>
                          <a:cs typeface="Times New Roman"/>
                        </a:rPr>
                        <a:t>MISSES+</a:t>
                      </a:r>
                      <a:endParaRPr lang="tr-TR" sz="1200">
                        <a:latin typeface="+mn-lt"/>
                        <a:ea typeface="Times New Roman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+mn-lt"/>
                          <a:ea typeface="Times New Roman"/>
                          <a:cs typeface="Times New Roman"/>
                        </a:rPr>
                        <a:t>CORRECT NEGATIVES</a:t>
                      </a:r>
                      <a:endParaRPr lang="tr-TR" sz="120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20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+mn-lt"/>
                          <a:ea typeface="Times New Roman"/>
                          <a:cs typeface="Times New Roman"/>
                        </a:rPr>
                        <a:t>HITS + MISSES</a:t>
                      </a:r>
                      <a:endParaRPr lang="tr-TR" sz="120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+mn-lt"/>
                          <a:ea typeface="Times New Roman"/>
                          <a:cs typeface="Times New Roman"/>
                        </a:rPr>
                        <a:t>FALSE ALARMS + CORRECT NEGATIVES</a:t>
                      </a:r>
                      <a:endParaRPr lang="tr-TR" sz="120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4925" marR="34925" marT="34925" marB="349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Metin kutusu 11">
            <a:extLst>
              <a:ext uri="{FF2B5EF4-FFF2-40B4-BE49-F238E27FC236}">
                <a16:creationId xmlns:a16="http://schemas.microsoft.com/office/drawing/2014/main" id="{2E8927E0-C5C9-41D7-986B-1E63F195DDBA}"/>
              </a:ext>
            </a:extLst>
          </p:cNvPr>
          <p:cNvSpPr txBox="1"/>
          <p:nvPr/>
        </p:nvSpPr>
        <p:spPr>
          <a:xfrm>
            <a:off x="5785167" y="5468554"/>
            <a:ext cx="5069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b="1" dirty="0" err="1"/>
              <a:t>Probability</a:t>
            </a:r>
            <a:r>
              <a:rPr lang="tr-TR" b="1" dirty="0"/>
              <a:t> of </a:t>
            </a:r>
            <a:r>
              <a:rPr lang="tr-TR" b="1" dirty="0" err="1"/>
              <a:t>detection</a:t>
            </a:r>
            <a:r>
              <a:rPr lang="tr-TR" dirty="0"/>
              <a:t> (</a:t>
            </a:r>
            <a:r>
              <a:rPr lang="tr-TR" dirty="0">
                <a:solidFill>
                  <a:srgbClr val="FF0000"/>
                </a:solidFill>
              </a:rPr>
              <a:t>POD</a:t>
            </a:r>
            <a:r>
              <a:rPr lang="tr-TR" dirty="0"/>
              <a:t>):                  A/(A+C)</a:t>
            </a:r>
          </a:p>
          <a:p>
            <a:pPr algn="r"/>
            <a:r>
              <a:rPr lang="tr-TR" b="1" dirty="0" err="1"/>
              <a:t>False</a:t>
            </a:r>
            <a:r>
              <a:rPr lang="tr-TR" b="1" dirty="0"/>
              <a:t> alarm </a:t>
            </a:r>
            <a:r>
              <a:rPr lang="tr-TR" b="1" dirty="0" err="1"/>
              <a:t>ratio</a:t>
            </a:r>
            <a:r>
              <a:rPr lang="tr-TR" dirty="0"/>
              <a:t> (</a:t>
            </a:r>
            <a:r>
              <a:rPr lang="tr-TR" dirty="0">
                <a:solidFill>
                  <a:srgbClr val="FF0000"/>
                </a:solidFill>
              </a:rPr>
              <a:t>FAR</a:t>
            </a:r>
            <a:r>
              <a:rPr lang="tr-TR" dirty="0"/>
              <a:t>):                  B/(A+B)</a:t>
            </a:r>
          </a:p>
          <a:p>
            <a:pPr algn="r"/>
            <a:r>
              <a:rPr lang="tr-TR" b="1" dirty="0" err="1"/>
              <a:t>Overall</a:t>
            </a:r>
            <a:r>
              <a:rPr lang="tr-TR" b="1" dirty="0"/>
              <a:t> </a:t>
            </a:r>
            <a:r>
              <a:rPr lang="tr-TR" b="1" dirty="0" err="1"/>
              <a:t>Accuracy</a:t>
            </a:r>
            <a:r>
              <a:rPr lang="tr-TR" b="1" dirty="0"/>
              <a:t> </a:t>
            </a:r>
            <a:r>
              <a:rPr lang="tr-TR" dirty="0"/>
              <a:t>(</a:t>
            </a:r>
            <a:r>
              <a:rPr lang="tr-TR" dirty="0">
                <a:solidFill>
                  <a:srgbClr val="FF0000"/>
                </a:solidFill>
              </a:rPr>
              <a:t>ACC</a:t>
            </a:r>
            <a:r>
              <a:rPr lang="tr-TR" dirty="0"/>
              <a:t>): (A+D)/(A+B+C+D)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Known issues in snow cover retrieval by optical remote sensing at coarse resolution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 err="1"/>
              <a:t>Cloud</a:t>
            </a:r>
            <a:r>
              <a:rPr lang="tr-TR" sz="2250" dirty="0"/>
              <a:t>/</a:t>
            </a:r>
            <a:r>
              <a:rPr lang="tr-TR" sz="2250" dirty="0" err="1"/>
              <a:t>Snow</a:t>
            </a:r>
            <a:r>
              <a:rPr lang="tr-TR" sz="2250" dirty="0"/>
              <a:t> </a:t>
            </a:r>
            <a:r>
              <a:rPr lang="tr-TR" sz="2250" dirty="0" err="1"/>
              <a:t>confusion</a:t>
            </a:r>
            <a:r>
              <a:rPr lang="en-US" sz="2250" dirty="0"/>
              <a:t> </a:t>
            </a:r>
            <a:endParaRPr lang="tr-TR" sz="225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11</a:t>
            </a:fld>
            <a:endParaRPr lang="de-AT"/>
          </a:p>
        </p:txBody>
      </p:sp>
      <p:grpSp>
        <p:nvGrpSpPr>
          <p:cNvPr id="10" name="Grup 9">
            <a:extLst>
              <a:ext uri="{FF2B5EF4-FFF2-40B4-BE49-F238E27FC236}">
                <a16:creationId xmlns:a16="http://schemas.microsoft.com/office/drawing/2014/main" id="{271DBF38-B8A8-496C-BACE-40AF9C645121}"/>
              </a:ext>
            </a:extLst>
          </p:cNvPr>
          <p:cNvGrpSpPr/>
          <p:nvPr/>
        </p:nvGrpSpPr>
        <p:grpSpPr>
          <a:xfrm>
            <a:off x="1726470" y="3028612"/>
            <a:ext cx="8739060" cy="2700000"/>
            <a:chOff x="609599" y="3028612"/>
            <a:chExt cx="8739060" cy="2700000"/>
          </a:xfrm>
        </p:grpSpPr>
        <p:pic>
          <p:nvPicPr>
            <p:cNvPr id="6" name="Resim 5" descr="doğa, dağ içeren bir resim&#10;&#10;Açıklama otomatik olarak oluşturuldu">
              <a:extLst>
                <a:ext uri="{FF2B5EF4-FFF2-40B4-BE49-F238E27FC236}">
                  <a16:creationId xmlns:a16="http://schemas.microsoft.com/office/drawing/2014/main" id="{34045B62-0CEC-4FA1-B651-7672FE38D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" y="3028612"/>
              <a:ext cx="4247005" cy="2700000"/>
            </a:xfrm>
            <a:prstGeom prst="rect">
              <a:avLst/>
            </a:prstGeom>
          </p:spPr>
        </p:pic>
        <p:pic>
          <p:nvPicPr>
            <p:cNvPr id="9" name="Resim 8" descr="açık hava, kar, doğa, gün içeren bir resim&#10;&#10;Açıklama otomatik olarak oluşturuldu">
              <a:extLst>
                <a:ext uri="{FF2B5EF4-FFF2-40B4-BE49-F238E27FC236}">
                  <a16:creationId xmlns:a16="http://schemas.microsoft.com/office/drawing/2014/main" id="{6BED986E-CC02-4C2E-AE78-58B824C4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2137" y="3028612"/>
              <a:ext cx="4026522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1835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Known issues in snow cover retrieval by optical remote sensing at coarse resolution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 err="1"/>
              <a:t>Snow</a:t>
            </a:r>
            <a:r>
              <a:rPr lang="tr-TR" sz="2250" dirty="0"/>
              <a:t> </a:t>
            </a:r>
            <a:r>
              <a:rPr lang="tr-TR" sz="2250" dirty="0" err="1"/>
              <a:t>cover</a:t>
            </a:r>
            <a:r>
              <a:rPr lang="tr-TR" sz="2250" dirty="0"/>
              <a:t> </a:t>
            </a:r>
            <a:r>
              <a:rPr lang="tr-TR" sz="2250" dirty="0" err="1"/>
              <a:t>under</a:t>
            </a:r>
            <a:r>
              <a:rPr lang="tr-TR" sz="2250" dirty="0"/>
              <a:t> dense </a:t>
            </a:r>
            <a:r>
              <a:rPr lang="tr-TR" sz="2250" dirty="0" err="1"/>
              <a:t>forest</a:t>
            </a:r>
            <a:r>
              <a:rPr lang="tr-TR" sz="2250" dirty="0"/>
              <a:t> </a:t>
            </a:r>
            <a:r>
              <a:rPr lang="tr-TR" sz="2250" dirty="0" err="1"/>
              <a:t>canopy</a:t>
            </a:r>
            <a:endParaRPr lang="tr-TR" sz="225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12</a:t>
            </a:fld>
            <a:endParaRPr lang="de-AT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AEF87623-CAF1-4307-B53B-0638DCE18E3C}"/>
              </a:ext>
            </a:extLst>
          </p:cNvPr>
          <p:cNvGrpSpPr/>
          <p:nvPr/>
        </p:nvGrpSpPr>
        <p:grpSpPr>
          <a:xfrm>
            <a:off x="846588" y="2965447"/>
            <a:ext cx="10498825" cy="2700000"/>
            <a:chOff x="1239842" y="2965447"/>
            <a:chExt cx="10498825" cy="2700000"/>
          </a:xfrm>
        </p:grpSpPr>
        <p:pic>
          <p:nvPicPr>
            <p:cNvPr id="12" name="Resim 11">
              <a:extLst>
                <a:ext uri="{FF2B5EF4-FFF2-40B4-BE49-F238E27FC236}">
                  <a16:creationId xmlns:a16="http://schemas.microsoft.com/office/drawing/2014/main" id="{92E2AAE8-9DE9-4188-93EF-D88306FC4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842" y="2965447"/>
              <a:ext cx="4051645" cy="2700000"/>
            </a:xfrm>
            <a:prstGeom prst="rect">
              <a:avLst/>
            </a:prstGeom>
          </p:spPr>
        </p:pic>
        <p:pic>
          <p:nvPicPr>
            <p:cNvPr id="14" name="Resim 13" descr="ağaç, açık hava, kar, doğa içeren bir resim&#10;&#10;Açıklama otomatik olarak oluşturuldu">
              <a:extLst>
                <a:ext uri="{FF2B5EF4-FFF2-40B4-BE49-F238E27FC236}">
                  <a16:creationId xmlns:a16="http://schemas.microsoft.com/office/drawing/2014/main" id="{7D320D67-452B-4139-BF1E-577A217E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36532" y="2965447"/>
              <a:ext cx="6002135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297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Known issues in snow cover retrieval by optical remote sensing at coarse resolution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/>
              <a:t>V</a:t>
            </a:r>
            <a:r>
              <a:rPr lang="en-US" sz="2250" dirty="0" err="1"/>
              <a:t>ariations</a:t>
            </a:r>
            <a:r>
              <a:rPr lang="en-US" sz="2250" dirty="0"/>
              <a:t> in illumination conditions</a:t>
            </a:r>
            <a:r>
              <a:rPr lang="tr-TR" sz="2250" dirty="0"/>
              <a:t> </a:t>
            </a:r>
            <a:r>
              <a:rPr lang="en-US" sz="2250" dirty="0"/>
              <a:t>over rough mountainous</a:t>
            </a:r>
            <a:r>
              <a:rPr lang="tr-TR" sz="2250" dirty="0"/>
              <a:t> </a:t>
            </a:r>
            <a:r>
              <a:rPr lang="en-US" sz="2250" dirty="0"/>
              <a:t>terrains </a:t>
            </a:r>
            <a:endParaRPr lang="tr-TR" sz="225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13</a:t>
            </a:fld>
            <a:endParaRPr lang="de-AT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EC457EEE-1A24-4041-998E-2356CAC9B59F}"/>
              </a:ext>
            </a:extLst>
          </p:cNvPr>
          <p:cNvGrpSpPr/>
          <p:nvPr/>
        </p:nvGrpSpPr>
        <p:grpSpPr>
          <a:xfrm>
            <a:off x="1402541" y="3024611"/>
            <a:ext cx="9386918" cy="2700000"/>
            <a:chOff x="356708" y="3024611"/>
            <a:chExt cx="9386918" cy="2700000"/>
          </a:xfrm>
        </p:grpSpPr>
        <p:pic>
          <p:nvPicPr>
            <p:cNvPr id="7" name="Resim 6" descr="gök, doğa, açık hava, kar içeren bir resim&#10;&#10;Açıklama otomatik olarak oluşturuldu">
              <a:extLst>
                <a:ext uri="{FF2B5EF4-FFF2-40B4-BE49-F238E27FC236}">
                  <a16:creationId xmlns:a16="http://schemas.microsoft.com/office/drawing/2014/main" id="{46F2C52F-E598-4D07-B84E-B546ECFFD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708" y="3024611"/>
              <a:ext cx="5400000" cy="2700000"/>
            </a:xfrm>
            <a:prstGeom prst="rect">
              <a:avLst/>
            </a:prstGeom>
          </p:spPr>
        </p:pic>
        <p:pic>
          <p:nvPicPr>
            <p:cNvPr id="11" name="Resim 10" descr="açık hava, gök, doğa, kar içeren bir resim&#10;&#10;Açıklama otomatik olarak oluşturuldu">
              <a:extLst>
                <a:ext uri="{FF2B5EF4-FFF2-40B4-BE49-F238E27FC236}">
                  <a16:creationId xmlns:a16="http://schemas.microsoft.com/office/drawing/2014/main" id="{CC511853-1592-4193-AB4A-7E228B42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66306" y="3024611"/>
              <a:ext cx="337732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19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Improving the accuracy of H35 over mountainous terrains </a:t>
            </a:r>
            <a:r>
              <a:rPr lang="tr-TR" sz="2400" b="1" dirty="0" err="1"/>
              <a:t>by</a:t>
            </a:r>
            <a:r>
              <a:rPr lang="tr-TR" sz="2400" b="1" dirty="0"/>
              <a:t> </a:t>
            </a:r>
            <a:r>
              <a:rPr lang="tr-TR" sz="2400" b="1" dirty="0">
                <a:solidFill>
                  <a:srgbClr val="FF0000"/>
                </a:solidFill>
              </a:rPr>
              <a:t>Machine Learning</a:t>
            </a:r>
            <a:r>
              <a:rPr lang="en-US" sz="2400" b="1" dirty="0"/>
              <a:t>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i="1" dirty="0" err="1"/>
              <a:t>Multivariate</a:t>
            </a:r>
            <a:r>
              <a:rPr lang="tr-TR" sz="2250" i="1" dirty="0"/>
              <a:t> </a:t>
            </a:r>
            <a:r>
              <a:rPr lang="tr-TR" sz="2250" i="1" dirty="0" err="1"/>
              <a:t>Adaptive</a:t>
            </a:r>
            <a:r>
              <a:rPr lang="tr-TR" sz="2250" i="1" dirty="0"/>
              <a:t> </a:t>
            </a:r>
            <a:r>
              <a:rPr lang="tr-TR" sz="2250" i="1" dirty="0" err="1"/>
              <a:t>Regression</a:t>
            </a:r>
            <a:r>
              <a:rPr lang="tr-TR" sz="2250" i="1" dirty="0"/>
              <a:t> Splines</a:t>
            </a:r>
            <a:r>
              <a:rPr lang="tr-TR" sz="2250" dirty="0"/>
              <a:t> (</a:t>
            </a:r>
            <a:r>
              <a:rPr lang="tr-TR" sz="22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MARS</a:t>
            </a:r>
            <a:r>
              <a:rPr lang="tr-TR" sz="2250" dirty="0"/>
              <a:t>) (</a:t>
            </a:r>
            <a:r>
              <a:rPr lang="tr-TR" sz="2250" dirty="0" err="1"/>
              <a:t>Friedman</a:t>
            </a:r>
            <a:r>
              <a:rPr lang="tr-TR" sz="2250" dirty="0"/>
              <a:t>, 1991)</a:t>
            </a:r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/>
              <a:t>Reference data </a:t>
            </a:r>
            <a:r>
              <a:rPr lang="tr-TR" sz="2250" dirty="0" err="1"/>
              <a:t>for</a:t>
            </a:r>
            <a:r>
              <a:rPr lang="tr-TR" sz="2250" dirty="0"/>
              <a:t> </a:t>
            </a:r>
            <a:r>
              <a:rPr lang="tr-TR" sz="2250" dirty="0" err="1"/>
              <a:t>training</a:t>
            </a:r>
            <a:r>
              <a:rPr lang="tr-TR" sz="2250" dirty="0"/>
              <a:t>  </a:t>
            </a:r>
            <a:r>
              <a:rPr lang="tr-TR" sz="2250" dirty="0" err="1"/>
              <a:t>from</a:t>
            </a:r>
            <a:r>
              <a:rPr lang="tr-TR" sz="2250" dirty="0"/>
              <a:t> </a:t>
            </a:r>
            <a:r>
              <a:rPr lang="tr-TR" sz="2250" dirty="0" err="1"/>
              <a:t>higher</a:t>
            </a:r>
            <a:r>
              <a:rPr lang="tr-TR" sz="2250" dirty="0"/>
              <a:t> </a:t>
            </a:r>
            <a:r>
              <a:rPr lang="tr-TR" sz="2250" dirty="0" err="1"/>
              <a:t>resolution</a:t>
            </a:r>
            <a:r>
              <a:rPr lang="tr-TR" sz="2250" dirty="0"/>
              <a:t> </a:t>
            </a:r>
            <a:r>
              <a:rPr lang="tr-TR" sz="2250" b="1" dirty="0">
                <a:solidFill>
                  <a:srgbClr val="FF0000"/>
                </a:solidFill>
              </a:rPr>
              <a:t>Sentinel 2</a:t>
            </a:r>
            <a:r>
              <a:rPr lang="tr-TR" sz="2250" dirty="0"/>
              <a:t> </a:t>
            </a:r>
            <a:r>
              <a:rPr lang="tr-TR" sz="2250" dirty="0" err="1"/>
              <a:t>imagery</a:t>
            </a:r>
            <a:r>
              <a:rPr lang="tr-TR" sz="2250" dirty="0"/>
              <a:t> </a:t>
            </a:r>
          </a:p>
          <a:p>
            <a:pPr lvl="1">
              <a:spcBef>
                <a:spcPts val="600"/>
              </a:spcBef>
              <a:spcAft>
                <a:spcPts val="1800"/>
              </a:spcAft>
            </a:pP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14</a:t>
            </a:fld>
            <a:endParaRPr lang="de-AT"/>
          </a:p>
        </p:txBody>
      </p:sp>
      <p:pic>
        <p:nvPicPr>
          <p:cNvPr id="6" name="Resim 5" descr="harita içeren bir resim&#10;&#10;Açıklama otomatik olarak oluşturuldu">
            <a:extLst>
              <a:ext uri="{FF2B5EF4-FFF2-40B4-BE49-F238E27FC236}">
                <a16:creationId xmlns:a16="http://schemas.microsoft.com/office/drawing/2014/main" id="{A2E43D70-6469-47DE-A87B-B18D1B7BB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394" y="3416539"/>
            <a:ext cx="636721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1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487060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Improving the accuracy of H35 over mountainous terrains </a:t>
            </a:r>
            <a:r>
              <a:rPr lang="tr-TR" sz="2400" b="1" dirty="0" err="1"/>
              <a:t>by</a:t>
            </a:r>
            <a:r>
              <a:rPr lang="tr-TR" sz="2400" b="1" dirty="0"/>
              <a:t> Machine Learning</a:t>
            </a:r>
            <a:r>
              <a:rPr lang="en-US" sz="2400" b="1" dirty="0"/>
              <a:t>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 err="1"/>
              <a:t>Testing</a:t>
            </a:r>
            <a:r>
              <a:rPr lang="tr-TR" sz="2250" dirty="0"/>
              <a:t> </a:t>
            </a:r>
            <a:r>
              <a:rPr lang="tr-TR" sz="2250" dirty="0" err="1"/>
              <a:t>with</a:t>
            </a:r>
            <a:r>
              <a:rPr lang="tr-TR" sz="2250" dirty="0"/>
              <a:t> </a:t>
            </a:r>
            <a:r>
              <a:rPr lang="tr-TR" sz="2250" b="1" dirty="0" err="1"/>
              <a:t>reference</a:t>
            </a:r>
            <a:r>
              <a:rPr lang="tr-TR" sz="2250" b="1" dirty="0"/>
              <a:t> fSCA </a:t>
            </a:r>
            <a:r>
              <a:rPr lang="tr-TR" sz="2250" b="1" dirty="0" err="1"/>
              <a:t>maps</a:t>
            </a:r>
            <a:r>
              <a:rPr lang="tr-TR" sz="2250" b="1" dirty="0"/>
              <a:t>: Sentinel 2</a:t>
            </a:r>
            <a:r>
              <a:rPr lang="tr-TR" sz="2250" dirty="0"/>
              <a:t> </a:t>
            </a:r>
            <a:r>
              <a:rPr lang="tr-TR" sz="2250" dirty="0" err="1"/>
              <a:t>imagery</a:t>
            </a:r>
            <a:r>
              <a:rPr lang="tr-TR" sz="2250" dirty="0"/>
              <a:t> </a:t>
            </a:r>
            <a:r>
              <a:rPr lang="tr-TR" sz="2250" dirty="0" err="1"/>
              <a:t>wrt</a:t>
            </a:r>
            <a:r>
              <a:rPr lang="tr-TR" sz="2250" dirty="0"/>
              <a:t> </a:t>
            </a:r>
            <a:r>
              <a:rPr lang="tr-TR" sz="2250" b="1" dirty="0" err="1"/>
              <a:t>Sturm’s</a:t>
            </a:r>
            <a:r>
              <a:rPr lang="tr-TR" sz="2250" b="1" dirty="0"/>
              <a:t> (1995)</a:t>
            </a:r>
            <a:r>
              <a:rPr lang="tr-TR" sz="2250" dirty="0"/>
              <a:t> </a:t>
            </a:r>
            <a:r>
              <a:rPr lang="tr-TR" sz="2250" dirty="0" err="1"/>
              <a:t>snow</a:t>
            </a:r>
            <a:r>
              <a:rPr lang="tr-TR" sz="2250" dirty="0"/>
              <a:t> </a:t>
            </a:r>
            <a:r>
              <a:rPr lang="tr-TR" sz="2250" dirty="0" err="1"/>
              <a:t>cover</a:t>
            </a:r>
            <a:r>
              <a:rPr lang="tr-TR" sz="2250" dirty="0"/>
              <a:t> </a:t>
            </a:r>
            <a:r>
              <a:rPr lang="tr-TR" sz="2250" dirty="0" err="1"/>
              <a:t>types</a:t>
            </a: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15</a:t>
            </a:fld>
            <a:endParaRPr lang="de-AT"/>
          </a:p>
        </p:txBody>
      </p:sp>
      <p:grpSp>
        <p:nvGrpSpPr>
          <p:cNvPr id="27" name="Grup 26">
            <a:extLst>
              <a:ext uri="{FF2B5EF4-FFF2-40B4-BE49-F238E27FC236}">
                <a16:creationId xmlns:a16="http://schemas.microsoft.com/office/drawing/2014/main" id="{B984BCB5-2E41-4C74-94AF-37DA41A0C28F}"/>
              </a:ext>
            </a:extLst>
          </p:cNvPr>
          <p:cNvGrpSpPr/>
          <p:nvPr/>
        </p:nvGrpSpPr>
        <p:grpSpPr>
          <a:xfrm>
            <a:off x="95341" y="2670080"/>
            <a:ext cx="11737658" cy="3600000"/>
            <a:chOff x="95341" y="2670080"/>
            <a:chExt cx="11737658" cy="3600000"/>
          </a:xfrm>
        </p:grpSpPr>
        <p:grpSp>
          <p:nvGrpSpPr>
            <p:cNvPr id="24" name="Grup 23">
              <a:extLst>
                <a:ext uri="{FF2B5EF4-FFF2-40B4-BE49-F238E27FC236}">
                  <a16:creationId xmlns:a16="http://schemas.microsoft.com/office/drawing/2014/main" id="{188D1E7C-6596-4189-8739-87BCA80C9FD2}"/>
                </a:ext>
              </a:extLst>
            </p:cNvPr>
            <p:cNvGrpSpPr/>
            <p:nvPr/>
          </p:nvGrpSpPr>
          <p:grpSpPr>
            <a:xfrm>
              <a:off x="359002" y="2670080"/>
              <a:ext cx="11473997" cy="3600000"/>
              <a:chOff x="356707" y="2651608"/>
              <a:chExt cx="11473997" cy="3600000"/>
            </a:xfrm>
          </p:grpSpPr>
          <p:pic>
            <p:nvPicPr>
              <p:cNvPr id="19" name="Resim 18" descr="harita içeren bir resim&#10;&#10;Açıklama otomatik olarak oluşturuldu">
                <a:extLst>
                  <a:ext uri="{FF2B5EF4-FFF2-40B4-BE49-F238E27FC236}">
                    <a16:creationId xmlns:a16="http://schemas.microsoft.com/office/drawing/2014/main" id="{50707A45-9C53-48E2-8FAA-196FE6C47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707" y="3203936"/>
                <a:ext cx="3952591" cy="2232000"/>
              </a:xfrm>
              <a:prstGeom prst="rect">
                <a:avLst/>
              </a:prstGeom>
            </p:spPr>
          </p:pic>
          <p:pic>
            <p:nvPicPr>
              <p:cNvPr id="21" name="Resim 20" descr="harita içeren bir resim&#10;&#10;Açıklama otomatik olarak oluşturuldu">
                <a:extLst>
                  <a:ext uri="{FF2B5EF4-FFF2-40B4-BE49-F238E27FC236}">
                    <a16:creationId xmlns:a16="http://schemas.microsoft.com/office/drawing/2014/main" id="{25E67F21-65D5-438F-A9B3-DC971E9DA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8340" y="2651608"/>
                <a:ext cx="3234345" cy="3600000"/>
              </a:xfrm>
              <a:prstGeom prst="rect">
                <a:avLst/>
              </a:prstGeom>
            </p:spPr>
          </p:pic>
          <p:pic>
            <p:nvPicPr>
              <p:cNvPr id="23" name="Resim 22" descr="harita içeren bir resim&#10;&#10;Açıklama otomatik olarak oluşturuldu">
                <a:extLst>
                  <a:ext uri="{FF2B5EF4-FFF2-40B4-BE49-F238E27FC236}">
                    <a16:creationId xmlns:a16="http://schemas.microsoft.com/office/drawing/2014/main" id="{569137B3-8EDF-49EE-9144-67502DE23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5174" y="3257616"/>
                <a:ext cx="3415530" cy="2160000"/>
              </a:xfrm>
              <a:prstGeom prst="rect">
                <a:avLst/>
              </a:prstGeom>
            </p:spPr>
          </p:pic>
        </p:grpSp>
        <p:graphicFrame>
          <p:nvGraphicFramePr>
            <p:cNvPr id="26" name="Nesne 25">
              <a:extLst>
                <a:ext uri="{FF2B5EF4-FFF2-40B4-BE49-F238E27FC236}">
                  <a16:creationId xmlns:a16="http://schemas.microsoft.com/office/drawing/2014/main" id="{FF61C94F-EEC6-4B22-A103-A31BB080A66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1052921"/>
                </p:ext>
              </p:extLst>
            </p:nvPr>
          </p:nvGraphicFramePr>
          <p:xfrm>
            <a:off x="95341" y="5780514"/>
            <a:ext cx="4572919" cy="43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1" name="Image" r:id="rId7" imgW="17142840" imgH="1625040" progId="Photoshop.Image.9">
                    <p:embed/>
                  </p:oleObj>
                </mc:Choice>
                <mc:Fallback>
                  <p:oleObj name="Image" r:id="rId7" imgW="17142840" imgH="1625040" progId="Photoshop.Image.9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5341" y="5780514"/>
                          <a:ext cx="4572919" cy="432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Dikdörtgen: Köşeleri Yuvarlatılmış 28">
            <a:extLst>
              <a:ext uri="{FF2B5EF4-FFF2-40B4-BE49-F238E27FC236}">
                <a16:creationId xmlns:a16="http://schemas.microsoft.com/office/drawing/2014/main" id="{C077CB90-CF4B-4A40-99A1-C479D5E375BE}"/>
              </a:ext>
            </a:extLst>
          </p:cNvPr>
          <p:cNvSpPr/>
          <p:nvPr/>
        </p:nvSpPr>
        <p:spPr>
          <a:xfrm>
            <a:off x="8981038" y="5703684"/>
            <a:ext cx="2362954" cy="413429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450 Sentinel 2 </a:t>
            </a:r>
            <a:r>
              <a:rPr lang="tr-T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941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41340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Improving the accuracy of H35 over mountainous terrains </a:t>
            </a:r>
            <a:r>
              <a:rPr lang="tr-TR" sz="2400" b="1" dirty="0" err="1"/>
              <a:t>by</a:t>
            </a:r>
            <a:r>
              <a:rPr lang="tr-TR" sz="2400" b="1" dirty="0"/>
              <a:t> Machine Learning</a:t>
            </a:r>
            <a:r>
              <a:rPr lang="en-US" sz="2400" b="1" dirty="0"/>
              <a:t>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 err="1"/>
              <a:t>Testing</a:t>
            </a:r>
            <a:r>
              <a:rPr lang="tr-TR" sz="2250" dirty="0"/>
              <a:t> </a:t>
            </a:r>
            <a:r>
              <a:rPr lang="tr-TR" sz="2250" dirty="0" err="1"/>
              <a:t>with</a:t>
            </a:r>
            <a:r>
              <a:rPr lang="tr-TR" sz="2250" dirty="0"/>
              <a:t> </a:t>
            </a:r>
            <a:r>
              <a:rPr lang="tr-TR" sz="2250" b="1" dirty="0" err="1"/>
              <a:t>reference</a:t>
            </a:r>
            <a:r>
              <a:rPr lang="tr-TR" sz="2250" b="1" dirty="0"/>
              <a:t> fSCA </a:t>
            </a:r>
            <a:r>
              <a:rPr lang="tr-TR" sz="2250" b="1" dirty="0" err="1"/>
              <a:t>maps</a:t>
            </a:r>
            <a:r>
              <a:rPr lang="tr-TR" sz="2250" b="1" dirty="0"/>
              <a:t>: Sentinel 2</a:t>
            </a:r>
            <a:r>
              <a:rPr lang="tr-TR" sz="2250" dirty="0"/>
              <a:t> </a:t>
            </a:r>
            <a:r>
              <a:rPr lang="tr-TR" sz="2250" dirty="0" err="1"/>
              <a:t>imagery</a:t>
            </a:r>
            <a:r>
              <a:rPr lang="tr-TR" sz="2250" dirty="0"/>
              <a:t> </a:t>
            </a:r>
            <a:r>
              <a:rPr lang="tr-TR" sz="2250" dirty="0" err="1"/>
              <a:t>wrt</a:t>
            </a:r>
            <a:r>
              <a:rPr lang="tr-TR" sz="2250" dirty="0"/>
              <a:t> </a:t>
            </a:r>
            <a:r>
              <a:rPr lang="tr-TR" sz="2250" b="1" dirty="0" err="1"/>
              <a:t>Sturm’s</a:t>
            </a:r>
            <a:r>
              <a:rPr lang="tr-TR" sz="2250" b="1" dirty="0"/>
              <a:t> (1995)</a:t>
            </a:r>
            <a:r>
              <a:rPr lang="tr-TR" sz="2250" dirty="0"/>
              <a:t> </a:t>
            </a:r>
            <a:r>
              <a:rPr lang="tr-TR" sz="2250" dirty="0" err="1"/>
              <a:t>snow</a:t>
            </a:r>
            <a:r>
              <a:rPr lang="tr-TR" sz="2250" dirty="0"/>
              <a:t> </a:t>
            </a:r>
            <a:r>
              <a:rPr lang="tr-TR" sz="2250" dirty="0" err="1"/>
              <a:t>cover</a:t>
            </a:r>
            <a:r>
              <a:rPr lang="tr-TR" sz="2250" dirty="0"/>
              <a:t> </a:t>
            </a:r>
            <a:r>
              <a:rPr lang="tr-TR" sz="2250" dirty="0" err="1"/>
              <a:t>types</a:t>
            </a: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16</a:t>
            </a:fld>
            <a:endParaRPr lang="de-AT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9E789F4-1446-4911-9308-FD1ED256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21" y="2979614"/>
            <a:ext cx="8677559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5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Improving the accuracy of H35 over mountainous terrains </a:t>
            </a:r>
            <a:r>
              <a:rPr lang="tr-TR" sz="2400" b="1" dirty="0" err="1"/>
              <a:t>by</a:t>
            </a:r>
            <a:r>
              <a:rPr lang="tr-TR" sz="2400" b="1" dirty="0"/>
              <a:t> Machine Learning</a:t>
            </a:r>
            <a:r>
              <a:rPr lang="en-US" sz="2400" b="1" dirty="0"/>
              <a:t>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 err="1"/>
              <a:t>Testing</a:t>
            </a:r>
            <a:r>
              <a:rPr lang="tr-TR" sz="2250" dirty="0"/>
              <a:t> </a:t>
            </a:r>
            <a:r>
              <a:rPr lang="tr-TR" sz="2250" dirty="0" err="1"/>
              <a:t>with</a:t>
            </a:r>
            <a:r>
              <a:rPr lang="tr-TR" sz="2250" dirty="0"/>
              <a:t> </a:t>
            </a:r>
            <a:r>
              <a:rPr lang="tr-TR" sz="2250" b="1" dirty="0"/>
              <a:t>ERA5-Land</a:t>
            </a:r>
            <a:r>
              <a:rPr lang="tr-TR" sz="2250" dirty="0"/>
              <a:t> </a:t>
            </a:r>
            <a:r>
              <a:rPr lang="tr-TR" sz="2250" dirty="0" err="1"/>
              <a:t>snow</a:t>
            </a:r>
            <a:r>
              <a:rPr lang="tr-TR" sz="2250" dirty="0"/>
              <a:t> </a:t>
            </a:r>
            <a:r>
              <a:rPr lang="tr-TR" sz="2250" dirty="0" err="1"/>
              <a:t>depth</a:t>
            </a:r>
            <a:r>
              <a:rPr lang="tr-TR" sz="2250" dirty="0"/>
              <a:t> data (</a:t>
            </a:r>
            <a:r>
              <a:rPr lang="tr-TR" sz="2250" dirty="0" err="1"/>
              <a:t>Northern</a:t>
            </a:r>
            <a:r>
              <a:rPr lang="tr-TR" sz="2250" dirty="0"/>
              <a:t> </a:t>
            </a:r>
            <a:r>
              <a:rPr lang="tr-TR" sz="2250" dirty="0" err="1"/>
              <a:t>Hemisphere</a:t>
            </a:r>
            <a:r>
              <a:rPr lang="tr-TR" sz="2250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17</a:t>
            </a:fld>
            <a:endParaRPr lang="de-AT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CD2E95A-7AF1-46FE-A21D-6356EB55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886" y="2732518"/>
            <a:ext cx="613222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4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Improving the accuracy of H35 over mountainous terrains </a:t>
            </a:r>
            <a:r>
              <a:rPr lang="tr-TR" sz="2400" b="1" dirty="0" err="1"/>
              <a:t>by</a:t>
            </a:r>
            <a:r>
              <a:rPr lang="tr-TR" sz="2400" b="1" dirty="0"/>
              <a:t> Machine Learning</a:t>
            </a:r>
            <a:r>
              <a:rPr lang="en-US" sz="2400" b="1" dirty="0"/>
              <a:t>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 err="1"/>
              <a:t>Testing</a:t>
            </a:r>
            <a:r>
              <a:rPr lang="tr-TR" sz="2250" dirty="0"/>
              <a:t> </a:t>
            </a:r>
            <a:r>
              <a:rPr lang="tr-TR" sz="2250" dirty="0" err="1"/>
              <a:t>with</a:t>
            </a:r>
            <a:r>
              <a:rPr lang="tr-TR" sz="2250" dirty="0"/>
              <a:t> </a:t>
            </a:r>
            <a:r>
              <a:rPr lang="tr-TR" sz="2250" b="1" dirty="0"/>
              <a:t>MODIS MOD10A1 C6 NDSI</a:t>
            </a:r>
            <a:r>
              <a:rPr lang="tr-TR" sz="2250" dirty="0"/>
              <a:t> data (</a:t>
            </a:r>
            <a:r>
              <a:rPr lang="en-US" sz="2250" dirty="0"/>
              <a:t>Northern Hemisphere</a:t>
            </a:r>
            <a:r>
              <a:rPr lang="tr-TR" sz="2250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18</a:t>
            </a:fld>
            <a:endParaRPr lang="de-AT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00181353-1621-4120-BA0E-AEBDA9F2E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70" y="2696336"/>
            <a:ext cx="622846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Improving the accuracy of H35 over mountainous terrains </a:t>
            </a:r>
            <a:r>
              <a:rPr lang="tr-TR" sz="2400" b="1" dirty="0" err="1"/>
              <a:t>by</a:t>
            </a:r>
            <a:r>
              <a:rPr lang="tr-TR" sz="2400" b="1" dirty="0"/>
              <a:t> Machine Learning</a:t>
            </a:r>
            <a:r>
              <a:rPr lang="en-US" sz="2400" b="1" dirty="0"/>
              <a:t>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 err="1"/>
              <a:t>Testing</a:t>
            </a:r>
            <a:r>
              <a:rPr lang="tr-TR" sz="2250" dirty="0"/>
              <a:t> </a:t>
            </a:r>
            <a:r>
              <a:rPr lang="tr-TR" sz="2250" dirty="0" err="1"/>
              <a:t>with</a:t>
            </a:r>
            <a:r>
              <a:rPr lang="tr-TR" sz="2250" dirty="0"/>
              <a:t> </a:t>
            </a:r>
            <a:r>
              <a:rPr lang="tr-TR" sz="2250" b="1" dirty="0"/>
              <a:t>in-</a:t>
            </a:r>
            <a:r>
              <a:rPr lang="tr-TR" sz="2250" b="1" dirty="0" err="1"/>
              <a:t>situ</a:t>
            </a:r>
            <a:r>
              <a:rPr lang="tr-TR" sz="2250" b="1" dirty="0"/>
              <a:t> </a:t>
            </a:r>
            <a:r>
              <a:rPr lang="tr-TR" sz="2250" b="1" dirty="0" err="1"/>
              <a:t>snow</a:t>
            </a:r>
            <a:r>
              <a:rPr lang="tr-TR" sz="2250" b="1" dirty="0"/>
              <a:t> </a:t>
            </a:r>
            <a:r>
              <a:rPr lang="tr-TR" sz="2250" b="1" dirty="0" err="1"/>
              <a:t>depth</a:t>
            </a:r>
            <a:r>
              <a:rPr lang="tr-TR" sz="2250" b="1" dirty="0"/>
              <a:t> </a:t>
            </a:r>
            <a:r>
              <a:rPr lang="tr-TR" sz="2250" dirty="0"/>
              <a:t>data (</a:t>
            </a:r>
            <a:r>
              <a:rPr lang="tr-TR" sz="2250" dirty="0" err="1"/>
              <a:t>Turkey</a:t>
            </a:r>
            <a:r>
              <a:rPr lang="tr-TR" sz="2250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19</a:t>
            </a:fld>
            <a:endParaRPr lang="de-AT"/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35A6518A-E08D-48A5-AA45-C726029BF97B}"/>
              </a:ext>
            </a:extLst>
          </p:cNvPr>
          <p:cNvGrpSpPr/>
          <p:nvPr/>
        </p:nvGrpSpPr>
        <p:grpSpPr>
          <a:xfrm>
            <a:off x="1736240" y="2714145"/>
            <a:ext cx="9182259" cy="3600000"/>
            <a:chOff x="1736240" y="2714145"/>
            <a:chExt cx="9182259" cy="3600000"/>
          </a:xfrm>
        </p:grpSpPr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0E55DDF1-1B3B-4B9F-B2E6-3CCBF1A60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6240" y="2714145"/>
              <a:ext cx="6075915" cy="360000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2A3E4F-754D-4EAE-8782-F4F1E8FB5730}"/>
                </a:ext>
              </a:extLst>
            </p:cNvPr>
            <p:cNvSpPr/>
            <p:nvPr/>
          </p:nvSpPr>
          <p:spPr>
            <a:xfrm>
              <a:off x="5432083" y="3078178"/>
              <a:ext cx="1747320" cy="95094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k: Sağ 10">
              <a:extLst>
                <a:ext uri="{FF2B5EF4-FFF2-40B4-BE49-F238E27FC236}">
                  <a16:creationId xmlns:a16="http://schemas.microsoft.com/office/drawing/2014/main" id="{7CB02EC2-215A-4C33-A90A-2A030D6940CB}"/>
                </a:ext>
              </a:extLst>
            </p:cNvPr>
            <p:cNvSpPr/>
            <p:nvPr/>
          </p:nvSpPr>
          <p:spPr>
            <a:xfrm rot="20778727">
              <a:off x="6991964" y="3188398"/>
              <a:ext cx="1466516" cy="24254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ikdörtgen: Köşeleri Yuvarlatılmış 11">
              <a:extLst>
                <a:ext uri="{FF2B5EF4-FFF2-40B4-BE49-F238E27FC236}">
                  <a16:creationId xmlns:a16="http://schemas.microsoft.com/office/drawing/2014/main" id="{946EB2EF-3DFD-4344-B568-4E780F627BEE}"/>
                </a:ext>
              </a:extLst>
            </p:cNvPr>
            <p:cNvSpPr/>
            <p:nvPr/>
          </p:nvSpPr>
          <p:spPr>
            <a:xfrm>
              <a:off x="8555545" y="2813271"/>
              <a:ext cx="2362954" cy="634082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solidFill>
                    <a:schemeClr val="tx1"/>
                  </a:solidFill>
                </a:rPr>
                <a:t>MARS-H35 overperforms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622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43792"/>
            <a:ext cx="10972800" cy="4582374"/>
          </a:xfrm>
        </p:spPr>
        <p:txBody>
          <a:bodyPr>
            <a:normAutofit/>
          </a:bodyPr>
          <a:lstStyle/>
          <a:p>
            <a:r>
              <a:rPr lang="tr-TR" sz="2400" dirty="0"/>
              <a:t>P</a:t>
            </a:r>
            <a:r>
              <a:rPr lang="en-US" sz="2400" dirty="0"/>
              <a:t>re-operational </a:t>
            </a:r>
            <a:r>
              <a:rPr lang="en-US" sz="2400" b="1" dirty="0"/>
              <a:t>H35 (SN-OBS-1P)</a:t>
            </a:r>
            <a:r>
              <a:rPr lang="en-US" sz="2400" dirty="0"/>
              <a:t> daily fractional snow-covered area </a:t>
            </a:r>
            <a:r>
              <a:rPr lang="tr-TR" sz="2400" dirty="0"/>
              <a:t>(</a:t>
            </a:r>
            <a:r>
              <a:rPr lang="en-US" sz="2400" dirty="0"/>
              <a:t>fSCA</a:t>
            </a:r>
            <a:r>
              <a:rPr lang="tr-TR" sz="2400" dirty="0"/>
              <a:t>)</a:t>
            </a:r>
            <a:r>
              <a:rPr lang="en-US" sz="2400" dirty="0"/>
              <a:t> product </a:t>
            </a:r>
            <a:r>
              <a:rPr lang="tr-TR" sz="2400" dirty="0"/>
              <a:t>is </a:t>
            </a:r>
            <a:r>
              <a:rPr lang="tr-TR" sz="2400" dirty="0" err="1"/>
              <a:t>developed</a:t>
            </a:r>
            <a:r>
              <a:rPr lang="en-US" sz="2400" dirty="0"/>
              <a:t> within the frame of H-SAF</a:t>
            </a:r>
            <a:r>
              <a:rPr lang="tr-TR" sz="2400" dirty="0"/>
              <a:t> (</a:t>
            </a:r>
            <a:r>
              <a:rPr lang="en-US" sz="2400" b="1" dirty="0"/>
              <a:t>available as of March 2019</a:t>
            </a:r>
            <a:r>
              <a:rPr lang="tr-TR" sz="2400" dirty="0"/>
              <a:t>).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2</a:t>
            </a:fld>
            <a:endParaRPr lang="de-AT"/>
          </a:p>
        </p:txBody>
      </p:sp>
      <p:grpSp>
        <p:nvGrpSpPr>
          <p:cNvPr id="14" name="Grup 13">
            <a:extLst>
              <a:ext uri="{FF2B5EF4-FFF2-40B4-BE49-F238E27FC236}">
                <a16:creationId xmlns:a16="http://schemas.microsoft.com/office/drawing/2014/main" id="{685816BC-F205-4A12-A362-6397FF70AE39}"/>
              </a:ext>
            </a:extLst>
          </p:cNvPr>
          <p:cNvGrpSpPr/>
          <p:nvPr/>
        </p:nvGrpSpPr>
        <p:grpSpPr>
          <a:xfrm>
            <a:off x="2486585" y="2992680"/>
            <a:ext cx="9670055" cy="2904464"/>
            <a:chOff x="2486585" y="2820667"/>
            <a:chExt cx="9670055" cy="2904464"/>
          </a:xfrm>
        </p:grpSpPr>
        <p:pic>
          <p:nvPicPr>
            <p:cNvPr id="13" name="Resim 12" descr="harita içeren bir resim&#10;&#10;Açıklama otomatik olarak oluşturuldu">
              <a:extLst>
                <a:ext uri="{FF2B5EF4-FFF2-40B4-BE49-F238E27FC236}">
                  <a16:creationId xmlns:a16="http://schemas.microsoft.com/office/drawing/2014/main" id="{CB93738F-3F4F-4A93-8B74-5E469ED89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585" y="2820667"/>
              <a:ext cx="9670055" cy="2904464"/>
            </a:xfrm>
            <a:prstGeom prst="rect">
              <a:avLst/>
            </a:prstGeom>
          </p:spPr>
        </p:pic>
        <p:sp>
          <p:nvSpPr>
            <p:cNvPr id="7" name="Metin kutusu 6">
              <a:extLst>
                <a:ext uri="{FF2B5EF4-FFF2-40B4-BE49-F238E27FC236}">
                  <a16:creationId xmlns:a16="http://schemas.microsoft.com/office/drawing/2014/main" id="{A8C0EC72-7238-452B-BE56-3543D5C3AF20}"/>
                </a:ext>
              </a:extLst>
            </p:cNvPr>
            <p:cNvSpPr txBox="1"/>
            <p:nvPr/>
          </p:nvSpPr>
          <p:spPr>
            <a:xfrm>
              <a:off x="9942492" y="5254391"/>
              <a:ext cx="2105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effectLst/>
                  <a:ea typeface="Calibri" panose="020F0502020204030204" pitchFamily="34" charset="0"/>
                </a:rPr>
                <a:t>H35 on 4 Apr 2020</a:t>
              </a:r>
              <a:endParaRPr lang="en-US" dirty="0"/>
            </a:p>
          </p:txBody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DAF4DC40-0B8D-49AB-8CBD-715C330FA230}"/>
              </a:ext>
            </a:extLst>
          </p:cNvPr>
          <p:cNvSpPr txBox="1"/>
          <p:nvPr/>
        </p:nvSpPr>
        <p:spPr>
          <a:xfrm>
            <a:off x="44499" y="2361704"/>
            <a:ext cx="2387202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Cycle: Daily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Coverage:</a:t>
            </a:r>
            <a:r>
              <a:rPr lang="tr-TR" sz="1600" dirty="0"/>
              <a:t> </a:t>
            </a:r>
            <a:r>
              <a:rPr lang="tr-TR" sz="1600" dirty="0" err="1"/>
              <a:t>Northern</a:t>
            </a:r>
            <a:r>
              <a:rPr lang="tr-TR" sz="1600" dirty="0"/>
              <a:t> </a:t>
            </a:r>
            <a:r>
              <a:rPr lang="tr-TR" sz="1600" dirty="0" err="1"/>
              <a:t>Hemisphere</a:t>
            </a:r>
            <a:r>
              <a:rPr lang="en-GB" sz="1600" dirty="0"/>
              <a:t> </a:t>
            </a:r>
            <a:endParaRPr lang="tr-T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Grid/Projection:</a:t>
            </a:r>
            <a:r>
              <a:rPr lang="tr-TR" sz="1600" dirty="0"/>
              <a:t>     </a:t>
            </a:r>
            <a:r>
              <a:rPr lang="en-GB" sz="1600" dirty="0"/>
              <a:t>EPSG 4326 </a:t>
            </a:r>
            <a:r>
              <a:rPr lang="tr-TR" sz="1600" dirty="0"/>
              <a:t>       </a:t>
            </a:r>
            <a:r>
              <a:rPr lang="en-GB" sz="1600" dirty="0"/>
              <a:t>(Lat/Lon Grid)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Resolution:</a:t>
            </a:r>
            <a:endParaRPr lang="tr-TR" sz="1600" dirty="0"/>
          </a:p>
          <a:p>
            <a:r>
              <a:rPr lang="tr-TR" sz="1600" dirty="0"/>
              <a:t>      </a:t>
            </a:r>
            <a:r>
              <a:rPr lang="en-GB" sz="1600" dirty="0"/>
              <a:t>0.01 ° x 0.01 °</a:t>
            </a:r>
            <a:r>
              <a:rPr lang="tr-TR" sz="1600" dirty="0"/>
              <a:t> (~1 km )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Formats:</a:t>
            </a:r>
            <a:r>
              <a:rPr lang="tr-TR" sz="1600" dirty="0"/>
              <a:t> </a:t>
            </a:r>
            <a:r>
              <a:rPr lang="tr-TR" sz="1600" dirty="0" err="1"/>
              <a:t>gzip</a:t>
            </a:r>
            <a:r>
              <a:rPr lang="tr-TR" sz="1600" dirty="0"/>
              <a:t> </a:t>
            </a:r>
            <a:r>
              <a:rPr lang="tr-TR" sz="1600" dirty="0" err="1"/>
              <a:t>compressed</a:t>
            </a:r>
            <a:r>
              <a:rPr lang="tr-TR" sz="1600" dirty="0"/>
              <a:t> </a:t>
            </a:r>
            <a:r>
              <a:rPr lang="en-GB" sz="1600" dirty="0"/>
              <a:t>GRIB2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80BD652E-8074-4153-A51A-DF9A1D5D578C}"/>
              </a:ext>
            </a:extLst>
          </p:cNvPr>
          <p:cNvSpPr txBox="1"/>
          <p:nvPr/>
        </p:nvSpPr>
        <p:spPr>
          <a:xfrm>
            <a:off x="53554" y="4958118"/>
            <a:ext cx="2387202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200" b="1" dirty="0"/>
              <a:t>Product </a:t>
            </a:r>
            <a:r>
              <a:rPr lang="tr-TR" sz="1200" b="1" dirty="0" err="1"/>
              <a:t>digital</a:t>
            </a:r>
            <a:r>
              <a:rPr lang="tr-TR" sz="1200" b="1" dirty="0"/>
              <a:t> </a:t>
            </a:r>
            <a:r>
              <a:rPr lang="tr-TR" sz="1200" b="1" dirty="0" err="1"/>
              <a:t>coding</a:t>
            </a:r>
            <a:r>
              <a:rPr lang="tr-TR" sz="1200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[0, 100]: </a:t>
            </a:r>
            <a:r>
              <a:rPr lang="tr-TR" sz="1200" dirty="0" err="1"/>
              <a:t>Ground</a:t>
            </a:r>
            <a:r>
              <a:rPr lang="tr-TR" sz="1200" dirty="0"/>
              <a:t> - fSCA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101: </a:t>
            </a:r>
            <a:r>
              <a:rPr lang="tr-TR" sz="1200" dirty="0" err="1"/>
              <a:t>Cloud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102: </a:t>
            </a:r>
            <a:r>
              <a:rPr lang="tr-TR" sz="1200" dirty="0" err="1"/>
              <a:t>Sea</a:t>
            </a:r>
            <a:r>
              <a:rPr lang="tr-TR" sz="1200" dirty="0"/>
              <a:t>/</a:t>
            </a:r>
            <a:r>
              <a:rPr lang="tr-TR" sz="1200" dirty="0" err="1"/>
              <a:t>Water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104: Dark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105: No Data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8286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H86: Effective Snow Cover by EPS-SG </a:t>
            </a:r>
            <a:r>
              <a:rPr lang="en-US" sz="2400" b="1" dirty="0" err="1"/>
              <a:t>METimage</a:t>
            </a:r>
            <a:r>
              <a:rPr lang="en-US" sz="2400" b="1" dirty="0"/>
              <a:t>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 err="1"/>
              <a:t>Successor</a:t>
            </a:r>
            <a:r>
              <a:rPr lang="tr-TR" sz="2250" dirty="0"/>
              <a:t> of H35: </a:t>
            </a:r>
            <a:r>
              <a:rPr lang="tr-TR" sz="2250" dirty="0" err="1"/>
              <a:t>Improved</a:t>
            </a:r>
            <a:r>
              <a:rPr lang="tr-TR" sz="2250" dirty="0"/>
              <a:t> </a:t>
            </a:r>
            <a:r>
              <a:rPr lang="tr-TR" sz="2250" dirty="0" err="1"/>
              <a:t>version</a:t>
            </a:r>
            <a:r>
              <a:rPr lang="tr-TR" sz="2250" dirty="0"/>
              <a:t> </a:t>
            </a:r>
            <a:r>
              <a:rPr lang="tr-TR" sz="2250" dirty="0" err="1"/>
              <a:t>by</a:t>
            </a:r>
            <a:r>
              <a:rPr lang="tr-TR" sz="2250" dirty="0"/>
              <a:t> </a:t>
            </a:r>
            <a:r>
              <a:rPr lang="tr-TR" sz="2250" dirty="0" err="1"/>
              <a:t>implementing</a:t>
            </a:r>
            <a:r>
              <a:rPr lang="tr-TR" sz="2250" dirty="0"/>
              <a:t> </a:t>
            </a:r>
            <a:r>
              <a:rPr lang="tr-TR" sz="2250" b="1" dirty="0"/>
              <a:t>Machine Learning</a:t>
            </a:r>
            <a:r>
              <a:rPr lang="tr-TR" sz="2250" dirty="0"/>
              <a:t> (</a:t>
            </a:r>
            <a:r>
              <a:rPr lang="tr-TR" sz="22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MARS</a:t>
            </a:r>
            <a:r>
              <a:rPr lang="tr-TR" sz="2250" dirty="0"/>
              <a:t>)</a:t>
            </a:r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 err="1"/>
              <a:t>Algorithm</a:t>
            </a:r>
            <a:r>
              <a:rPr lang="tr-TR" sz="2250" dirty="0"/>
              <a:t> </a:t>
            </a:r>
            <a:r>
              <a:rPr lang="tr-TR" sz="2250" dirty="0" err="1"/>
              <a:t>development</a:t>
            </a:r>
            <a:r>
              <a:rPr lang="tr-TR" sz="2250" dirty="0"/>
              <a:t> </a:t>
            </a:r>
            <a:r>
              <a:rPr lang="tr-TR" sz="2250" dirty="0" err="1"/>
              <a:t>and</a:t>
            </a:r>
            <a:r>
              <a:rPr lang="tr-TR" sz="2250" dirty="0"/>
              <a:t> </a:t>
            </a:r>
            <a:r>
              <a:rPr lang="tr-TR" sz="2250" dirty="0" err="1"/>
              <a:t>refinement</a:t>
            </a:r>
            <a:r>
              <a:rPr lang="tr-TR" sz="2250" dirty="0"/>
              <a:t> is </a:t>
            </a:r>
            <a:r>
              <a:rPr lang="tr-TR" sz="2250" dirty="0" err="1"/>
              <a:t>still</a:t>
            </a:r>
            <a:r>
              <a:rPr lang="tr-TR" sz="2250" dirty="0"/>
              <a:t> in </a:t>
            </a:r>
            <a:r>
              <a:rPr lang="tr-TR" sz="2250" dirty="0" err="1"/>
              <a:t>progress</a:t>
            </a: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20</a:t>
            </a:fld>
            <a:endParaRPr lang="de-AT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2B2FFC31-F748-479E-9E01-9D4795E5FAD2}"/>
              </a:ext>
            </a:extLst>
          </p:cNvPr>
          <p:cNvSpPr txBox="1"/>
          <p:nvPr/>
        </p:nvSpPr>
        <p:spPr>
          <a:xfrm>
            <a:off x="3851416" y="3682992"/>
            <a:ext cx="4489169" cy="20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Cycle: Daily</a:t>
            </a:r>
            <a:endParaRPr lang="fi-FI" sz="2000" dirty="0"/>
          </a:p>
          <a:p>
            <a:r>
              <a:rPr lang="en-US" sz="2000" dirty="0"/>
              <a:t>Coverage: </a:t>
            </a:r>
            <a:r>
              <a:rPr lang="tr-TR" sz="2000" dirty="0" err="1"/>
              <a:t>Northern</a:t>
            </a:r>
            <a:r>
              <a:rPr lang="tr-TR" sz="2000" dirty="0"/>
              <a:t> </a:t>
            </a:r>
            <a:r>
              <a:rPr lang="tr-TR" sz="2000" dirty="0" err="1"/>
              <a:t>Hemisphere</a:t>
            </a:r>
            <a:endParaRPr lang="tr-TR" sz="2000" dirty="0"/>
          </a:p>
          <a:p>
            <a:r>
              <a:rPr lang="en-GB" sz="2000" dirty="0"/>
              <a:t>Grid/Projection: Equidistant cylindrical</a:t>
            </a:r>
            <a:endParaRPr lang="fi-FI" sz="2000" dirty="0"/>
          </a:p>
          <a:p>
            <a:r>
              <a:rPr lang="en-US" sz="2000" dirty="0"/>
              <a:t>Resolution: </a:t>
            </a:r>
            <a:r>
              <a:rPr lang="tr-TR" sz="2000" dirty="0"/>
              <a:t>0.01</a:t>
            </a:r>
            <a:r>
              <a:rPr lang="tr-TR" sz="2000" baseline="30000" dirty="0"/>
              <a:t>o</a:t>
            </a:r>
            <a:r>
              <a:rPr lang="tr-TR" sz="2000" dirty="0"/>
              <a:t> x 0.01</a:t>
            </a:r>
            <a:r>
              <a:rPr lang="tr-TR" sz="2000" baseline="30000" dirty="0"/>
              <a:t>o</a:t>
            </a:r>
            <a:endParaRPr lang="fi-FI" sz="2000" baseline="30000" dirty="0"/>
          </a:p>
          <a:p>
            <a:pPr lvl="0"/>
            <a:r>
              <a:rPr lang="en-US" sz="2000" dirty="0"/>
              <a:t>Formats: HDF5, PNG </a:t>
            </a:r>
            <a:r>
              <a:rPr lang="en-US" sz="2000" dirty="0" err="1"/>
              <a:t>quicklook</a:t>
            </a:r>
            <a:endParaRPr lang="fi-FI" sz="2000" dirty="0"/>
          </a:p>
          <a:p>
            <a:pPr lvl="0"/>
            <a:r>
              <a:rPr lang="en-US" sz="2000" dirty="0"/>
              <a:t>Operational status: </a:t>
            </a:r>
            <a:r>
              <a:rPr lang="en-US" sz="2000" b="1" dirty="0"/>
              <a:t>In development</a:t>
            </a:r>
            <a:endParaRPr lang="fi-FI" sz="2000" b="1" dirty="0"/>
          </a:p>
          <a:p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98791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tr-TR" sz="2400" b="1" dirty="0" err="1"/>
              <a:t>References</a:t>
            </a:r>
            <a:endParaRPr lang="tr-TR" sz="2400" b="1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Friedman, J. H. (1991). Multivariate adaptive regression splines. The Annals of Statistics, 19, 1-67.</a:t>
            </a:r>
            <a:endParaRPr lang="tr-TR" sz="1600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tr-TR" sz="1600" dirty="0" err="1"/>
              <a:t>Metsämäki</a:t>
            </a:r>
            <a:r>
              <a:rPr lang="tr-TR" sz="1600" dirty="0"/>
              <a:t>, S. J., </a:t>
            </a:r>
            <a:r>
              <a:rPr lang="tr-TR" sz="1600" dirty="0" err="1"/>
              <a:t>Anttila</a:t>
            </a:r>
            <a:r>
              <a:rPr lang="tr-TR" sz="1600" dirty="0"/>
              <a:t>, S. T., </a:t>
            </a:r>
            <a:r>
              <a:rPr lang="tr-TR" sz="1600" dirty="0" err="1"/>
              <a:t>Markus</a:t>
            </a:r>
            <a:r>
              <a:rPr lang="tr-TR" sz="1600" dirty="0"/>
              <a:t>, H. J.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Vepsäläinen</a:t>
            </a:r>
            <a:r>
              <a:rPr lang="tr-TR" sz="1600" dirty="0"/>
              <a:t>, J. M. (2005). A </a:t>
            </a:r>
            <a:r>
              <a:rPr lang="tr-TR" sz="1600" dirty="0" err="1"/>
              <a:t>feasible</a:t>
            </a:r>
            <a:r>
              <a:rPr lang="tr-TR" sz="1600" dirty="0"/>
              <a:t> </a:t>
            </a:r>
            <a:r>
              <a:rPr lang="tr-TR" sz="1600" dirty="0" err="1"/>
              <a:t>method</a:t>
            </a:r>
            <a:r>
              <a:rPr lang="tr-TR" sz="1600" dirty="0"/>
              <a:t> </a:t>
            </a:r>
            <a:r>
              <a:rPr lang="tr-TR" sz="1600" dirty="0" err="1"/>
              <a:t>for</a:t>
            </a:r>
            <a:r>
              <a:rPr lang="tr-TR" sz="1600" dirty="0"/>
              <a:t> </a:t>
            </a:r>
            <a:r>
              <a:rPr lang="tr-TR" sz="1600" dirty="0" err="1"/>
              <a:t>fractional</a:t>
            </a:r>
            <a:r>
              <a:rPr lang="tr-TR" sz="1600" dirty="0"/>
              <a:t> </a:t>
            </a:r>
            <a:r>
              <a:rPr lang="tr-TR" sz="1600" dirty="0" err="1"/>
              <a:t>snow</a:t>
            </a:r>
            <a:r>
              <a:rPr lang="tr-TR" sz="1600" dirty="0"/>
              <a:t> </a:t>
            </a:r>
            <a:r>
              <a:rPr lang="tr-TR" sz="1600" dirty="0" err="1"/>
              <a:t>cover</a:t>
            </a:r>
            <a:r>
              <a:rPr lang="tr-TR" sz="1600" dirty="0"/>
              <a:t> </a:t>
            </a:r>
            <a:r>
              <a:rPr lang="tr-TR" sz="1600" dirty="0" err="1"/>
              <a:t>mapping</a:t>
            </a:r>
            <a:r>
              <a:rPr lang="tr-TR" sz="1600" dirty="0"/>
              <a:t> in </a:t>
            </a:r>
            <a:r>
              <a:rPr lang="tr-TR" sz="1600" dirty="0" err="1"/>
              <a:t>boreal</a:t>
            </a:r>
            <a:r>
              <a:rPr lang="tr-TR" sz="1600" dirty="0"/>
              <a:t> </a:t>
            </a:r>
            <a:r>
              <a:rPr lang="tr-TR" sz="1600" dirty="0" err="1"/>
              <a:t>zone</a:t>
            </a:r>
            <a:r>
              <a:rPr lang="tr-TR" sz="1600" dirty="0"/>
              <a:t> </a:t>
            </a:r>
            <a:r>
              <a:rPr lang="tr-TR" sz="1600" dirty="0" err="1"/>
              <a:t>based</a:t>
            </a:r>
            <a:r>
              <a:rPr lang="tr-TR" sz="1600" dirty="0"/>
              <a:t> on a </a:t>
            </a:r>
            <a:r>
              <a:rPr lang="tr-TR" sz="1600" dirty="0" err="1"/>
              <a:t>reflectance</a:t>
            </a:r>
            <a:r>
              <a:rPr lang="tr-TR" sz="1600" dirty="0"/>
              <a:t> model. Remote </a:t>
            </a:r>
            <a:r>
              <a:rPr lang="tr-TR" sz="1600" dirty="0" err="1"/>
              <a:t>Sensing</a:t>
            </a:r>
            <a:r>
              <a:rPr lang="tr-TR" sz="1600" dirty="0"/>
              <a:t> of Environment, 95, 77-95.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/>
              <a:t>Portenier</a:t>
            </a:r>
            <a:r>
              <a:rPr lang="en-US" sz="1600" dirty="0"/>
              <a:t>, C., </a:t>
            </a:r>
            <a:r>
              <a:rPr lang="en-US" sz="1600" dirty="0" err="1"/>
              <a:t>Hüsler</a:t>
            </a:r>
            <a:r>
              <a:rPr lang="en-US" sz="1600" dirty="0"/>
              <a:t>, F., </a:t>
            </a:r>
            <a:r>
              <a:rPr lang="en-US" sz="1600" dirty="0" err="1"/>
              <a:t>Härer</a:t>
            </a:r>
            <a:r>
              <a:rPr lang="en-US" sz="1600" dirty="0"/>
              <a:t>, S. and </a:t>
            </a:r>
            <a:r>
              <a:rPr lang="en-US" sz="1600" dirty="0" err="1"/>
              <a:t>Wunderle</a:t>
            </a:r>
            <a:r>
              <a:rPr lang="en-US" sz="1600" dirty="0"/>
              <a:t>, S. (2020). Towards a webcam-based snow cover monitoring network: methodology and evaluation. The Cryosphere, 14, 1409-1423.</a:t>
            </a:r>
            <a:endParaRPr lang="tr-TR" sz="1600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tr-TR" sz="1600" dirty="0" err="1"/>
              <a:t>Riano</a:t>
            </a:r>
            <a:r>
              <a:rPr lang="tr-TR" sz="1600" dirty="0"/>
              <a:t> D., E. </a:t>
            </a:r>
            <a:r>
              <a:rPr lang="tr-TR" sz="1600" dirty="0" err="1"/>
              <a:t>Chuvieco</a:t>
            </a:r>
            <a:r>
              <a:rPr lang="tr-TR" sz="1600" dirty="0"/>
              <a:t>, J. </a:t>
            </a:r>
            <a:r>
              <a:rPr lang="tr-TR" sz="1600" dirty="0" err="1"/>
              <a:t>Salas</a:t>
            </a:r>
            <a:r>
              <a:rPr lang="tr-TR" sz="1600" dirty="0"/>
              <a:t> </a:t>
            </a:r>
            <a:r>
              <a:rPr lang="tr-TR" sz="1600" dirty="0" err="1"/>
              <a:t>and</a:t>
            </a:r>
            <a:r>
              <a:rPr lang="tr-TR" sz="1600" dirty="0"/>
              <a:t> I. </a:t>
            </a:r>
            <a:r>
              <a:rPr lang="tr-TR" sz="1600" dirty="0" err="1"/>
              <a:t>Aguado</a:t>
            </a:r>
            <a:r>
              <a:rPr lang="tr-TR" sz="1600" dirty="0"/>
              <a:t>. (2003). </a:t>
            </a:r>
            <a:r>
              <a:rPr lang="tr-TR" sz="1600" dirty="0" err="1"/>
              <a:t>Assessment</a:t>
            </a:r>
            <a:r>
              <a:rPr lang="tr-TR" sz="1600" dirty="0"/>
              <a:t> of </a:t>
            </a:r>
            <a:r>
              <a:rPr lang="tr-TR" sz="1600" dirty="0" err="1"/>
              <a:t>different</a:t>
            </a:r>
            <a:r>
              <a:rPr lang="tr-TR" sz="1600" dirty="0"/>
              <a:t> </a:t>
            </a:r>
            <a:r>
              <a:rPr lang="tr-TR" sz="1600" dirty="0" err="1"/>
              <a:t>topographic</a:t>
            </a:r>
            <a:r>
              <a:rPr lang="tr-TR" sz="1600" dirty="0"/>
              <a:t> </a:t>
            </a:r>
            <a:r>
              <a:rPr lang="tr-TR" sz="1600" dirty="0" err="1"/>
              <a:t>corrections</a:t>
            </a:r>
            <a:r>
              <a:rPr lang="tr-TR" sz="1600" dirty="0"/>
              <a:t> in  </a:t>
            </a:r>
            <a:r>
              <a:rPr lang="tr-TR" sz="1600" dirty="0" err="1"/>
              <a:t>landsat-tm</a:t>
            </a:r>
            <a:r>
              <a:rPr lang="tr-TR" sz="1600" dirty="0"/>
              <a:t> data </a:t>
            </a:r>
            <a:r>
              <a:rPr lang="tr-TR" sz="1600" dirty="0" err="1"/>
              <a:t>for</a:t>
            </a:r>
            <a:r>
              <a:rPr lang="tr-TR" sz="1600" dirty="0"/>
              <a:t> </a:t>
            </a:r>
            <a:r>
              <a:rPr lang="tr-TR" sz="1600" dirty="0" err="1"/>
              <a:t>mapping</a:t>
            </a:r>
            <a:r>
              <a:rPr lang="tr-TR" sz="1600" dirty="0"/>
              <a:t> </a:t>
            </a:r>
            <a:r>
              <a:rPr lang="tr-TR" sz="1600" dirty="0" err="1"/>
              <a:t>vegetation</a:t>
            </a:r>
            <a:r>
              <a:rPr lang="tr-TR" sz="1600" dirty="0"/>
              <a:t> </a:t>
            </a:r>
            <a:r>
              <a:rPr lang="tr-TR" sz="1600" dirty="0" err="1"/>
              <a:t>types</a:t>
            </a:r>
            <a:r>
              <a:rPr lang="tr-TR" sz="1600" dirty="0"/>
              <a:t>. IEEE  Trans.    </a:t>
            </a:r>
            <a:r>
              <a:rPr lang="tr-TR" sz="1600" dirty="0" err="1"/>
              <a:t>Geosci</a:t>
            </a:r>
            <a:r>
              <a:rPr lang="tr-TR" sz="1600" dirty="0"/>
              <a:t>.  Remote  </a:t>
            </a:r>
            <a:r>
              <a:rPr lang="tr-TR" sz="1600" dirty="0" err="1"/>
              <a:t>Sensing</a:t>
            </a:r>
            <a:r>
              <a:rPr lang="tr-TR" sz="1600" dirty="0"/>
              <a:t>,  41,  1056-1061.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Sturm, M., Holmgren, J. and Liston, G. E. (1995). A Seasonal Snow Cover Classification System for Local to Global Applications. Journal of Climate, 8, 1261-1283.</a:t>
            </a:r>
            <a:endParaRPr lang="tr-TR" sz="1600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/>
              <a:t>Vikhamar</a:t>
            </a:r>
            <a:r>
              <a:rPr lang="en-US" sz="1600" dirty="0"/>
              <a:t> D., R. Solberg and K. Seidel</a:t>
            </a:r>
            <a:r>
              <a:rPr lang="tr-TR" sz="1600" dirty="0"/>
              <a:t>. (</a:t>
            </a:r>
            <a:r>
              <a:rPr lang="en-US" sz="1600" dirty="0"/>
              <a:t>2004</a:t>
            </a:r>
            <a:r>
              <a:rPr lang="tr-TR" sz="1600" dirty="0"/>
              <a:t>).</a:t>
            </a:r>
            <a:r>
              <a:rPr lang="en-US" sz="1600" dirty="0"/>
              <a:t> Reflectance Modeling of Snow-covered forests in hilly terrain. </a:t>
            </a:r>
            <a:r>
              <a:rPr lang="en-US" sz="1600" dirty="0" err="1"/>
              <a:t>Photogrametric</a:t>
            </a:r>
            <a:r>
              <a:rPr lang="en-US" sz="1600" dirty="0"/>
              <a:t> Engineering and Remote Sensing, 70, 9, 1069-1079.</a:t>
            </a:r>
            <a:endParaRPr lang="tr-TR" sz="16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endParaRPr lang="en-US" sz="2250" dirty="0"/>
          </a:p>
          <a:p>
            <a:pPr marL="342900" lvl="1" indent="0">
              <a:spcBef>
                <a:spcPts val="600"/>
              </a:spcBef>
              <a:spcAft>
                <a:spcPts val="1800"/>
              </a:spcAft>
              <a:buNone/>
            </a:pP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6003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 marL="342900" lvl="1" indent="0" algn="ctr">
              <a:spcBef>
                <a:spcPts val="600"/>
              </a:spcBef>
              <a:spcAft>
                <a:spcPts val="1800"/>
              </a:spcAft>
              <a:buNone/>
            </a:pPr>
            <a:r>
              <a:rPr lang="tr-TR" sz="4000" b="1" dirty="0" err="1"/>
              <a:t>Thank</a:t>
            </a:r>
            <a:r>
              <a:rPr lang="tr-TR" sz="4000" b="1" dirty="0"/>
              <a:t> </a:t>
            </a:r>
            <a:r>
              <a:rPr lang="tr-TR" sz="4000" b="1" dirty="0" err="1"/>
              <a:t>You</a:t>
            </a:r>
            <a:r>
              <a:rPr lang="tr-TR" sz="4000" b="1" dirty="0"/>
              <a:t>...</a:t>
            </a:r>
            <a:endParaRPr lang="en-US" sz="4000" b="1" dirty="0"/>
          </a:p>
          <a:p>
            <a:pPr marL="342900" lvl="1" indent="0">
              <a:spcBef>
                <a:spcPts val="600"/>
              </a:spcBef>
              <a:spcAft>
                <a:spcPts val="1800"/>
              </a:spcAft>
              <a:buNone/>
            </a:pP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22</a:t>
            </a:fld>
            <a:endParaRPr lang="de-AT"/>
          </a:p>
        </p:txBody>
      </p:sp>
      <p:pic>
        <p:nvPicPr>
          <p:cNvPr id="6" name="Resim 5" descr="metin, kar, açık hava, doğa içeren bir resim&#10;&#10;Açıklama otomatik olarak oluşturuldu">
            <a:extLst>
              <a:ext uri="{FF2B5EF4-FFF2-40B4-BE49-F238E27FC236}">
                <a16:creationId xmlns:a16="http://schemas.microsoft.com/office/drawing/2014/main" id="{E0931946-E546-4ECE-895D-AFE55B84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87" y="2280722"/>
            <a:ext cx="6036826" cy="37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4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tr-TR" sz="2400" dirty="0"/>
              <a:t>H35</a:t>
            </a:r>
            <a:r>
              <a:rPr lang="en-US" sz="2400" dirty="0"/>
              <a:t> </a:t>
            </a:r>
            <a:r>
              <a:rPr lang="tr-TR" sz="2400" dirty="0" err="1"/>
              <a:t>product</a:t>
            </a:r>
            <a:r>
              <a:rPr lang="tr-TR" sz="2400" dirty="0"/>
              <a:t> is</a:t>
            </a:r>
            <a:r>
              <a:rPr lang="en-US" sz="2400" dirty="0"/>
              <a:t> generated using the spectral data from the</a:t>
            </a:r>
            <a:r>
              <a:rPr lang="tr-TR" sz="2400" dirty="0"/>
              <a:t> </a:t>
            </a:r>
            <a:r>
              <a:rPr lang="en-US" sz="2400" b="1" dirty="0"/>
              <a:t>AVHRR</a:t>
            </a:r>
            <a:r>
              <a:rPr lang="tr-TR" sz="2400" dirty="0"/>
              <a:t> </a:t>
            </a:r>
            <a:r>
              <a:rPr lang="en-US" sz="2400" dirty="0"/>
              <a:t>sensor onboard to </a:t>
            </a:r>
            <a:r>
              <a:rPr lang="en-US" sz="2400" b="1" dirty="0"/>
              <a:t>NOAA</a:t>
            </a:r>
            <a:r>
              <a:rPr lang="en-US" sz="2400" dirty="0"/>
              <a:t> and </a:t>
            </a:r>
            <a:r>
              <a:rPr lang="en-US" sz="2400" b="1" dirty="0" err="1"/>
              <a:t>MetOp</a:t>
            </a:r>
            <a:r>
              <a:rPr lang="tr-TR" sz="2400" dirty="0"/>
              <a:t> </a:t>
            </a:r>
            <a:r>
              <a:rPr lang="en-US" sz="2400" dirty="0"/>
              <a:t>satellites by traditional </a:t>
            </a:r>
            <a:r>
              <a:rPr lang="en-US" sz="2400" b="1" dirty="0"/>
              <a:t>VIS/IR radiometry</a:t>
            </a:r>
            <a:r>
              <a:rPr lang="en-US" sz="2400" dirty="0"/>
              <a:t>. </a:t>
            </a:r>
            <a:endParaRPr lang="tr-TR" sz="2400" dirty="0"/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dirty="0"/>
              <a:t>The product for the </a:t>
            </a:r>
            <a:r>
              <a:rPr lang="en-US" sz="2400" dirty="0">
                <a:solidFill>
                  <a:srgbClr val="FF0000"/>
                </a:solidFill>
              </a:rPr>
              <a:t>flat/forested</a:t>
            </a:r>
            <a:r>
              <a:rPr lang="en-US" sz="2400" dirty="0"/>
              <a:t> regions</a:t>
            </a:r>
            <a:r>
              <a:rPr lang="tr-TR" sz="2400" dirty="0"/>
              <a:t>: </a:t>
            </a:r>
            <a:r>
              <a:rPr lang="en-US" sz="2400" b="1" dirty="0"/>
              <a:t>Finnish Meteorological Institute (FMI)</a:t>
            </a:r>
            <a:endParaRPr lang="tr-TR" sz="2400" b="1" dirty="0"/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tr-TR" sz="2400" dirty="0"/>
              <a:t>T</a:t>
            </a:r>
            <a:r>
              <a:rPr lang="en-US" sz="2400" dirty="0"/>
              <a:t>he product for the </a:t>
            </a:r>
            <a:r>
              <a:rPr lang="en-US" sz="2400" dirty="0">
                <a:solidFill>
                  <a:srgbClr val="FF0000"/>
                </a:solidFill>
              </a:rPr>
              <a:t>mountainous</a:t>
            </a:r>
            <a:r>
              <a:rPr lang="en-US" sz="2400" dirty="0"/>
              <a:t> areas</a:t>
            </a:r>
            <a:r>
              <a:rPr lang="tr-TR" sz="2400" dirty="0"/>
              <a:t>: </a:t>
            </a:r>
            <a:r>
              <a:rPr lang="en-US" sz="2400" b="1" dirty="0"/>
              <a:t>Turkish State Meteorological Service (TSMS)</a:t>
            </a:r>
            <a:endParaRPr lang="tr-TR" sz="2400" b="1" dirty="0"/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dirty="0"/>
              <a:t>Both products, thereafter, are merged at FMI. </a:t>
            </a:r>
            <a:endParaRPr lang="tr-TR" sz="2400" dirty="0"/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dirty="0"/>
              <a:t>A full disk H35 product</a:t>
            </a:r>
            <a:r>
              <a:rPr lang="tr-TR" sz="2400" dirty="0"/>
              <a:t>:</a:t>
            </a:r>
            <a:r>
              <a:rPr lang="en-US" sz="2400" dirty="0"/>
              <a:t> </a:t>
            </a:r>
            <a:r>
              <a:rPr lang="tr-TR" sz="2400" dirty="0"/>
              <a:t>A</a:t>
            </a:r>
            <a:r>
              <a:rPr lang="en-US" sz="2400" dirty="0"/>
              <a:t>n image of </a:t>
            </a:r>
            <a:r>
              <a:rPr lang="en-US" sz="2400" b="1" dirty="0"/>
              <a:t>8,999</a:t>
            </a:r>
            <a:r>
              <a:rPr lang="en-US" sz="2400" dirty="0"/>
              <a:t> rows by </a:t>
            </a:r>
            <a:r>
              <a:rPr lang="en-US" sz="2400" b="1" dirty="0"/>
              <a:t>35,999</a:t>
            </a:r>
            <a:r>
              <a:rPr lang="en-US" sz="2400" dirty="0"/>
              <a:t> columns (i.e., </a:t>
            </a:r>
            <a:r>
              <a:rPr lang="en-US" sz="2400" b="1" dirty="0"/>
              <a:t>324M</a:t>
            </a:r>
            <a:r>
              <a:rPr lang="en-US" sz="2400" dirty="0"/>
              <a:t> pixels approximately)</a:t>
            </a:r>
            <a:endParaRPr lang="tr-TR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458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dirty="0"/>
              <a:t>Architecture of the </a:t>
            </a:r>
            <a:r>
              <a:rPr lang="tr-TR" sz="2400" dirty="0"/>
              <a:t>H35</a:t>
            </a:r>
            <a:r>
              <a:rPr lang="en-US" sz="2400" dirty="0"/>
              <a:t> </a:t>
            </a:r>
            <a:r>
              <a:rPr lang="tr-TR" sz="2400" dirty="0" err="1"/>
              <a:t>product</a:t>
            </a:r>
            <a:r>
              <a:rPr lang="tr-TR" sz="2400" dirty="0"/>
              <a:t> </a:t>
            </a:r>
            <a:r>
              <a:rPr lang="en-US" sz="2400" dirty="0"/>
              <a:t>generation chain</a:t>
            </a:r>
            <a:endParaRPr lang="tr-TR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4</a:t>
            </a:fld>
            <a:endParaRPr lang="de-AT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2674D0E-5DC5-41AD-8786-6AAF0730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" y="2062358"/>
            <a:ext cx="6787785" cy="4104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FFF615D-125C-47FE-B9F8-C736F2A45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061" y="2001155"/>
            <a:ext cx="6152939" cy="1582951"/>
          </a:xfrm>
          <a:prstGeom prst="rect">
            <a:avLst/>
          </a:prstGeom>
        </p:spPr>
      </p:pic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F1A50071-26AF-4C09-9489-FABEC3D2F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211313"/>
              </p:ext>
            </p:extLst>
          </p:nvPr>
        </p:nvGraphicFramePr>
        <p:xfrm>
          <a:off x="7388641" y="4150414"/>
          <a:ext cx="4222931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4563">
                  <a:extLst>
                    <a:ext uri="{9D8B030D-6E8A-4147-A177-3AD203B41FA5}">
                      <a16:colId xmlns:a16="http://schemas.microsoft.com/office/drawing/2014/main" val="4052469038"/>
                    </a:ext>
                  </a:extLst>
                </a:gridCol>
                <a:gridCol w="2328368">
                  <a:extLst>
                    <a:ext uri="{9D8B030D-6E8A-4147-A177-3AD203B41FA5}">
                      <a16:colId xmlns:a16="http://schemas.microsoft.com/office/drawing/2014/main" val="2524689316"/>
                    </a:ext>
                  </a:extLst>
                </a:gridCol>
              </a:tblGrid>
              <a:tr h="139955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AVHRR/3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Spectral Bands</a:t>
                      </a:r>
                      <a:endParaRPr lang="tr-TR" sz="16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(µm)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19" marR="4141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Band 1   : 0.580-0.680</a:t>
                      </a:r>
                    </a:p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Band 2   : 0.725-1.000</a:t>
                      </a:r>
                    </a:p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Band 3a : 1.580-1.640</a:t>
                      </a:r>
                    </a:p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Band 3b : 3.550-3.930</a:t>
                      </a:r>
                    </a:p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Band 4   : 10.300-11.300</a:t>
                      </a:r>
                    </a:p>
                    <a:p>
                      <a:pPr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Band 5   : 11.500-12.500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419" marR="4141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79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05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tr-TR" sz="2400" b="1" dirty="0"/>
              <a:t>H35 Mask</a:t>
            </a:r>
            <a:r>
              <a:rPr lang="tr-TR" sz="2400" dirty="0"/>
              <a:t>: </a:t>
            </a:r>
            <a:r>
              <a:rPr lang="en-US" sz="2400" dirty="0"/>
              <a:t>Flat/Forested vs Mountainous Areas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5</a:t>
            </a:fld>
            <a:endParaRPr lang="de-AT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6F84734C-AB4B-41E3-9F93-5195B834D436}"/>
              </a:ext>
            </a:extLst>
          </p:cNvPr>
          <p:cNvGrpSpPr/>
          <p:nvPr/>
        </p:nvGrpSpPr>
        <p:grpSpPr>
          <a:xfrm>
            <a:off x="492331" y="2919009"/>
            <a:ext cx="11424629" cy="2438371"/>
            <a:chOff x="492331" y="3751928"/>
            <a:chExt cx="11424629" cy="2438371"/>
          </a:xfrm>
        </p:grpSpPr>
        <p:pic>
          <p:nvPicPr>
            <p:cNvPr id="9" name="Resim 8" descr="harita içeren bir resim&#10;&#10;Açıklama otomatik olarak oluşturuldu">
              <a:extLst>
                <a:ext uri="{FF2B5EF4-FFF2-40B4-BE49-F238E27FC236}">
                  <a16:creationId xmlns:a16="http://schemas.microsoft.com/office/drawing/2014/main" id="{04E2C38D-53A1-452C-AA7F-CDF8CB74F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31" y="3751928"/>
              <a:ext cx="9668256" cy="2432304"/>
            </a:xfrm>
            <a:prstGeom prst="rect">
              <a:avLst/>
            </a:prstGeom>
          </p:spPr>
        </p:pic>
        <p:sp>
          <p:nvSpPr>
            <p:cNvPr id="10" name="Dikdörtgen 9">
              <a:extLst>
                <a:ext uri="{FF2B5EF4-FFF2-40B4-BE49-F238E27FC236}">
                  <a16:creationId xmlns:a16="http://schemas.microsoft.com/office/drawing/2014/main" id="{296A86CA-A166-48A3-B352-497AEECEA52F}"/>
                </a:ext>
              </a:extLst>
            </p:cNvPr>
            <p:cNvSpPr/>
            <p:nvPr/>
          </p:nvSpPr>
          <p:spPr>
            <a:xfrm>
              <a:off x="10203256" y="5595874"/>
              <a:ext cx="236396" cy="2363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kdörtgen 10">
              <a:extLst>
                <a:ext uri="{FF2B5EF4-FFF2-40B4-BE49-F238E27FC236}">
                  <a16:creationId xmlns:a16="http://schemas.microsoft.com/office/drawing/2014/main" id="{EDB34385-7D9C-4B09-92D7-80896E3C3226}"/>
                </a:ext>
              </a:extLst>
            </p:cNvPr>
            <p:cNvSpPr/>
            <p:nvPr/>
          </p:nvSpPr>
          <p:spPr>
            <a:xfrm>
              <a:off x="10203256" y="5904808"/>
              <a:ext cx="236396" cy="236396"/>
            </a:xfrm>
            <a:prstGeom prst="rect">
              <a:avLst/>
            </a:prstGeom>
            <a:solidFill>
              <a:srgbClr val="55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etin kutusu 11">
              <a:extLst>
                <a:ext uri="{FF2B5EF4-FFF2-40B4-BE49-F238E27FC236}">
                  <a16:creationId xmlns:a16="http://schemas.microsoft.com/office/drawing/2014/main" id="{6927D677-D22E-468D-A37D-7ED68E0011CF}"/>
                </a:ext>
              </a:extLst>
            </p:cNvPr>
            <p:cNvSpPr txBox="1"/>
            <p:nvPr/>
          </p:nvSpPr>
          <p:spPr>
            <a:xfrm>
              <a:off x="10447700" y="5882522"/>
              <a:ext cx="146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Flat/forested</a:t>
              </a:r>
            </a:p>
          </p:txBody>
        </p:sp>
        <p:sp>
          <p:nvSpPr>
            <p:cNvPr id="13" name="Metin kutusu 12">
              <a:extLst>
                <a:ext uri="{FF2B5EF4-FFF2-40B4-BE49-F238E27FC236}">
                  <a16:creationId xmlns:a16="http://schemas.microsoft.com/office/drawing/2014/main" id="{466D10F7-9786-4193-8AD0-EE8C78A84DAC}"/>
                </a:ext>
              </a:extLst>
            </p:cNvPr>
            <p:cNvSpPr txBox="1"/>
            <p:nvPr/>
          </p:nvSpPr>
          <p:spPr>
            <a:xfrm>
              <a:off x="10450299" y="5568639"/>
              <a:ext cx="1466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Mountain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95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2400" b="1" dirty="0"/>
              <a:t>F</a:t>
            </a:r>
            <a:r>
              <a:rPr lang="en-US" sz="2400" b="1" dirty="0"/>
              <a:t>or forested areas</a:t>
            </a:r>
            <a:r>
              <a:rPr lang="tr-TR" sz="2400" dirty="0"/>
              <a:t>,</a:t>
            </a:r>
            <a:r>
              <a:rPr lang="en-US" sz="2400" dirty="0"/>
              <a:t> it is essential to take accurate forest transmissivity into</a:t>
            </a:r>
            <a:r>
              <a:rPr lang="tr-TR" sz="2400" dirty="0"/>
              <a:t> </a:t>
            </a:r>
            <a:r>
              <a:rPr lang="en-US" sz="2400" dirty="0"/>
              <a:t>account</a:t>
            </a:r>
            <a:r>
              <a:rPr lang="tr-TR" sz="2400" dirty="0"/>
              <a:t>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tr-TR" sz="2250" dirty="0" err="1"/>
              <a:t>Forest</a:t>
            </a:r>
            <a:r>
              <a:rPr lang="tr-TR" sz="2250" dirty="0"/>
              <a:t> transmissivity </a:t>
            </a:r>
            <a:r>
              <a:rPr lang="tr-TR" sz="2250" dirty="0" err="1"/>
              <a:t>map</a:t>
            </a:r>
            <a:r>
              <a:rPr lang="tr-TR" sz="2250" dirty="0"/>
              <a:t> </a:t>
            </a:r>
            <a:r>
              <a:rPr lang="tr-TR" sz="2250" dirty="0" err="1"/>
              <a:t>according</a:t>
            </a:r>
            <a:r>
              <a:rPr lang="tr-TR" sz="2250" dirty="0"/>
              <a:t> </a:t>
            </a:r>
            <a:r>
              <a:rPr lang="tr-TR" sz="2250" dirty="0" err="1"/>
              <a:t>to</a:t>
            </a:r>
            <a:r>
              <a:rPr lang="tr-TR" sz="2250" dirty="0"/>
              <a:t> </a:t>
            </a:r>
            <a:r>
              <a:rPr lang="tr-TR" sz="2250" b="1" dirty="0" err="1"/>
              <a:t>Metsämäki</a:t>
            </a:r>
            <a:r>
              <a:rPr lang="tr-TR" sz="2250" b="1" dirty="0"/>
              <a:t> et al., 2005</a:t>
            </a:r>
            <a:r>
              <a:rPr lang="tr-TR" sz="2250" dirty="0"/>
              <a:t>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tr-TR" sz="225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For mountainous areas</a:t>
            </a:r>
            <a:r>
              <a:rPr lang="tr-TR" sz="2400" dirty="0"/>
              <a:t>,</a:t>
            </a:r>
            <a:r>
              <a:rPr lang="en-US" sz="2400" dirty="0"/>
              <a:t> the</a:t>
            </a:r>
            <a:r>
              <a:rPr lang="tr-TR" sz="2400" dirty="0"/>
              <a:t> </a:t>
            </a:r>
            <a:r>
              <a:rPr lang="en-US" sz="2400" dirty="0"/>
              <a:t>sun zenith and azimuth angles, as well as direction of observation relative to these are more limiting</a:t>
            </a:r>
            <a:r>
              <a:rPr lang="tr-TR" sz="2400" dirty="0"/>
              <a:t> </a:t>
            </a:r>
            <a:r>
              <a:rPr lang="en-US" sz="2400" dirty="0"/>
              <a:t>factors.</a:t>
            </a:r>
            <a:endParaRPr lang="tr-TR" sz="24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50" dirty="0"/>
              <a:t>Lambertian</a:t>
            </a:r>
            <a:r>
              <a:rPr lang="tr-TR" sz="2250" dirty="0"/>
              <a:t> </a:t>
            </a:r>
            <a:r>
              <a:rPr lang="en-US" sz="2250" dirty="0"/>
              <a:t>cosine correction (</a:t>
            </a:r>
            <a:r>
              <a:rPr lang="en-US" sz="2250" b="1" dirty="0" err="1"/>
              <a:t>Vikhmar</a:t>
            </a:r>
            <a:r>
              <a:rPr lang="en-US" sz="2250" b="1" dirty="0"/>
              <a:t> et al. 2004</a:t>
            </a:r>
            <a:r>
              <a:rPr lang="en-US" sz="2250" dirty="0"/>
              <a:t>; </a:t>
            </a:r>
            <a:r>
              <a:rPr lang="en-US" sz="2250" b="1" dirty="0" err="1"/>
              <a:t>Riano</a:t>
            </a:r>
            <a:r>
              <a:rPr lang="en-US" sz="2250" b="1" dirty="0"/>
              <a:t> et al. 2003</a:t>
            </a:r>
            <a:r>
              <a:rPr lang="en-US" sz="2250" dirty="0"/>
              <a:t>)</a:t>
            </a:r>
            <a:r>
              <a:rPr lang="tr-TR" sz="2250" dirty="0"/>
              <a:t> </a:t>
            </a:r>
            <a:r>
              <a:rPr lang="tr-TR" sz="2250" dirty="0" err="1"/>
              <a:t>for</a:t>
            </a:r>
            <a:r>
              <a:rPr lang="en-US" sz="2250" dirty="0"/>
              <a:t> topographic </a:t>
            </a:r>
            <a:r>
              <a:rPr lang="tr-TR" sz="2250" dirty="0" err="1"/>
              <a:t>effects</a:t>
            </a:r>
            <a:r>
              <a:rPr lang="tr-TR" sz="2250" dirty="0"/>
              <a:t>.</a:t>
            </a:r>
            <a:endParaRPr lang="en-US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6</a:t>
            </a:fld>
            <a:endParaRPr lang="de-AT"/>
          </a:p>
        </p:txBody>
      </p:sp>
      <p:sp>
        <p:nvSpPr>
          <p:cNvPr id="17" name="Dikdörtgen: Köşeleri Yuvarlatılmış 16">
            <a:hlinkClick r:id="rId3"/>
            <a:extLst>
              <a:ext uri="{FF2B5EF4-FFF2-40B4-BE49-F238E27FC236}">
                <a16:creationId xmlns:a16="http://schemas.microsoft.com/office/drawing/2014/main" id="{ECB2776A-3709-46DF-A1E3-EF50B02E4B1A}"/>
              </a:ext>
            </a:extLst>
          </p:cNvPr>
          <p:cNvSpPr/>
          <p:nvPr/>
        </p:nvSpPr>
        <p:spPr>
          <a:xfrm>
            <a:off x="3081195" y="4958801"/>
            <a:ext cx="6029611" cy="884880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Details are available here in the ATBD</a:t>
            </a:r>
            <a:r>
              <a:rPr lang="tr-TR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en-US" sz="28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54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tr-TR" sz="2400" b="1" dirty="0" err="1"/>
              <a:t>The</a:t>
            </a:r>
            <a:r>
              <a:rPr lang="tr-TR" sz="2400" b="1" dirty="0"/>
              <a:t> </a:t>
            </a:r>
            <a:r>
              <a:rPr lang="tr-TR" sz="2400" b="1" dirty="0" err="1"/>
              <a:t>most</a:t>
            </a:r>
            <a:r>
              <a:rPr lang="tr-TR" sz="2400" b="1" dirty="0"/>
              <a:t> ideal </a:t>
            </a:r>
            <a:r>
              <a:rPr lang="tr-TR" sz="2400" b="1" dirty="0" err="1"/>
              <a:t>scenario</a:t>
            </a:r>
            <a:r>
              <a:rPr lang="tr-TR" sz="2400" b="1" dirty="0"/>
              <a:t> </a:t>
            </a:r>
            <a:r>
              <a:rPr lang="en-US" sz="2400" b="1" dirty="0"/>
              <a:t>for the detection of snow cover with high accuracy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tr-TR" sz="2250" dirty="0"/>
              <a:t>C</a:t>
            </a:r>
            <a:r>
              <a:rPr lang="en-US" sz="2250" dirty="0" err="1"/>
              <a:t>lear</a:t>
            </a:r>
            <a:r>
              <a:rPr lang="en-US" sz="2250" dirty="0"/>
              <a:t> sky</a:t>
            </a:r>
            <a:endParaRPr lang="tr-TR" sz="2250" dirty="0"/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sz="2250" dirty="0"/>
              <a:t>Good illumination and sensor viewing </a:t>
            </a:r>
            <a:r>
              <a:rPr lang="tr-TR" sz="2250" dirty="0" err="1"/>
              <a:t>conditions</a:t>
            </a:r>
            <a:endParaRPr lang="tr-TR" sz="225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/>
              <a:t>S</a:t>
            </a:r>
            <a:r>
              <a:rPr lang="en-US" sz="2250" dirty="0"/>
              <a:t>now cover</a:t>
            </a:r>
            <a:r>
              <a:rPr lang="tr-TR" sz="2250" dirty="0"/>
              <a:t> </a:t>
            </a:r>
            <a:r>
              <a:rPr lang="en-US" sz="2250" dirty="0"/>
              <a:t>with depth of several centimeters</a:t>
            </a:r>
            <a:endParaRPr lang="tr-TR" sz="2250" dirty="0"/>
          </a:p>
          <a:p>
            <a:pPr>
              <a:spcBef>
                <a:spcPts val="600"/>
              </a:spcBef>
              <a:spcAft>
                <a:spcPts val="1800"/>
              </a:spcAft>
            </a:pPr>
            <a:endParaRPr lang="tr-TR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7</a:t>
            </a:fld>
            <a:endParaRPr lang="de-AT"/>
          </a:p>
        </p:txBody>
      </p:sp>
      <p:pic>
        <p:nvPicPr>
          <p:cNvPr id="7" name="Resim 6" descr="gök, açık hava, dağ, doğa içeren bir resim&#10;&#10;Açıklama otomatik olarak oluşturuldu">
            <a:extLst>
              <a:ext uri="{FF2B5EF4-FFF2-40B4-BE49-F238E27FC236}">
                <a16:creationId xmlns:a16="http://schemas.microsoft.com/office/drawing/2014/main" id="{8C813A86-8DE5-4CD5-B545-02CA604B5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64" y="4131398"/>
            <a:ext cx="3879383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2436B72-03BD-4F49-B242-F02F9A28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78" y="3838670"/>
            <a:ext cx="2268775" cy="2446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Resim 15" descr="kar, açık hava, kişi, poz içeren bir resim&#10;&#10;Açıklama otomatik olarak oluşturuldu">
            <a:extLst>
              <a:ext uri="{FF2B5EF4-FFF2-40B4-BE49-F238E27FC236}">
                <a16:creationId xmlns:a16="http://schemas.microsoft.com/office/drawing/2014/main" id="{117DA67B-38AA-4157-A25B-29F99D489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149" y="2553283"/>
            <a:ext cx="2509953" cy="2760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33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Known issues in snow cover retrieval by optical remote sensing at coarse resolution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r>
              <a:rPr lang="tr-TR" sz="2250" dirty="0"/>
              <a:t>M</a:t>
            </a:r>
            <a:r>
              <a:rPr lang="en-US" sz="2250" dirty="0" err="1"/>
              <a:t>ixed</a:t>
            </a:r>
            <a:r>
              <a:rPr lang="en-US" sz="2250" dirty="0"/>
              <a:t>-pixel problem over the areas with complex and rough topography</a:t>
            </a:r>
            <a:endParaRPr lang="tr-TR" sz="225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8</a:t>
            </a:fld>
            <a:endParaRPr lang="de-AT"/>
          </a:p>
        </p:txBody>
      </p:sp>
      <p:grpSp>
        <p:nvGrpSpPr>
          <p:cNvPr id="10" name="Grup 9">
            <a:extLst>
              <a:ext uri="{FF2B5EF4-FFF2-40B4-BE49-F238E27FC236}">
                <a16:creationId xmlns:a16="http://schemas.microsoft.com/office/drawing/2014/main" id="{783188C1-02E1-490C-9B51-664D7E7699E6}"/>
              </a:ext>
            </a:extLst>
          </p:cNvPr>
          <p:cNvGrpSpPr/>
          <p:nvPr/>
        </p:nvGrpSpPr>
        <p:grpSpPr>
          <a:xfrm>
            <a:off x="1595760" y="3088282"/>
            <a:ext cx="9000480" cy="2700000"/>
            <a:chOff x="1740932" y="3088282"/>
            <a:chExt cx="9000480" cy="2700000"/>
          </a:xfrm>
        </p:grpSpPr>
        <p:graphicFrame>
          <p:nvGraphicFramePr>
            <p:cNvPr id="6" name="Nesne 5">
              <a:extLst>
                <a:ext uri="{FF2B5EF4-FFF2-40B4-BE49-F238E27FC236}">
                  <a16:creationId xmlns:a16="http://schemas.microsoft.com/office/drawing/2014/main" id="{0EAFEF5C-6323-4720-A720-A3305A760E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40932" y="3088282"/>
            <a:ext cx="4064522" cy="270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4" name="Image" r:id="rId4" imgW="3555360" imgH="2361600" progId="Photoshop.Image.9">
                    <p:embed/>
                  </p:oleObj>
                </mc:Choice>
                <mc:Fallback>
                  <p:oleObj name="Image" r:id="rId4" imgW="3555360" imgH="2361600" progId="Photoshop.Image.9">
                    <p:embed/>
                    <p:pic>
                      <p:nvPicPr>
                        <p:cNvPr id="6" name="Nesne 5">
                          <a:extLst>
                            <a:ext uri="{FF2B5EF4-FFF2-40B4-BE49-F238E27FC236}">
                              <a16:creationId xmlns:a16="http://schemas.microsoft.com/office/drawing/2014/main" id="{0EAFEF5C-6323-4720-A720-A3305A760ED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740932" y="3088282"/>
                          <a:ext cx="4064522" cy="270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Resim 7" descr="kar, açık hava, doğa, gök içeren bir resim&#10;&#10;Açıklama otomatik olarak oluşturuldu">
              <a:extLst>
                <a:ext uri="{FF2B5EF4-FFF2-40B4-BE49-F238E27FC236}">
                  <a16:creationId xmlns:a16="http://schemas.microsoft.com/office/drawing/2014/main" id="{AF85E36D-34A4-4CCB-9C69-0C3615F3F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8759" y="3088282"/>
              <a:ext cx="4132653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231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16C12-67D9-DC44-97C1-EDF22666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975750"/>
            <a:ext cx="9897625" cy="634082"/>
          </a:xfrm>
        </p:spPr>
        <p:txBody>
          <a:bodyPr/>
          <a:lstStyle/>
          <a:p>
            <a:r>
              <a:rPr lang="en-US" dirty="0"/>
              <a:t>H35 (SN-OBS-1P) Daily Effective Snow-Covered Area Product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2CE4F5-ED46-A244-BC94-5F323A6D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792"/>
            <a:ext cx="11225693" cy="458237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400" b="1" dirty="0"/>
              <a:t>Known issues in snow cover retrieval by optical remote sensing at coarse resolution 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tr-TR" sz="2250" dirty="0"/>
              <a:t>P</a:t>
            </a:r>
            <a:r>
              <a:rPr lang="en-US" sz="2250" dirty="0" err="1"/>
              <a:t>atch</a:t>
            </a:r>
            <a:r>
              <a:rPr lang="tr-TR" sz="2250" dirty="0"/>
              <a:t>y </a:t>
            </a:r>
            <a:r>
              <a:rPr lang="en-US" sz="2250" dirty="0"/>
              <a:t>snow cover due to melting </a:t>
            </a:r>
            <a:endParaRPr lang="tr-TR" sz="2100" dirty="0"/>
          </a:p>
          <a:p>
            <a:pPr lvl="1">
              <a:spcBef>
                <a:spcPts val="600"/>
              </a:spcBef>
              <a:spcAft>
                <a:spcPts val="1800"/>
              </a:spcAft>
            </a:pPr>
            <a:endParaRPr lang="tr-TR" sz="225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C209BF-2C68-8F47-B25B-7996CF31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50341-29A1-497D-86B7-D71D0DD32BE0}" type="slidenum">
              <a:rPr lang="de-AT" smtClean="0"/>
              <a:t>9</a:t>
            </a:fld>
            <a:endParaRPr lang="de-AT"/>
          </a:p>
        </p:txBody>
      </p:sp>
      <p:grpSp>
        <p:nvGrpSpPr>
          <p:cNvPr id="21" name="Grup 20">
            <a:extLst>
              <a:ext uri="{FF2B5EF4-FFF2-40B4-BE49-F238E27FC236}">
                <a16:creationId xmlns:a16="http://schemas.microsoft.com/office/drawing/2014/main" id="{91E097EE-E32A-4DC0-8F35-58E0FB34C5E1}"/>
              </a:ext>
            </a:extLst>
          </p:cNvPr>
          <p:cNvGrpSpPr/>
          <p:nvPr/>
        </p:nvGrpSpPr>
        <p:grpSpPr>
          <a:xfrm>
            <a:off x="1934075" y="3035014"/>
            <a:ext cx="8323851" cy="2701855"/>
            <a:chOff x="1893086" y="3369993"/>
            <a:chExt cx="8323851" cy="2701855"/>
          </a:xfrm>
        </p:grpSpPr>
        <p:pic>
          <p:nvPicPr>
            <p:cNvPr id="7" name="Resim 6" descr="açık hava, dağ, kar, doğa içeren bir resim&#10;&#10;Açıklama otomatik olarak oluşturuldu">
              <a:extLst>
                <a:ext uri="{FF2B5EF4-FFF2-40B4-BE49-F238E27FC236}">
                  <a16:creationId xmlns:a16="http://schemas.microsoft.com/office/drawing/2014/main" id="{C1B243C4-CBD6-4973-9042-01A28AC84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3086" y="3371848"/>
              <a:ext cx="3600000" cy="2700000"/>
            </a:xfrm>
            <a:prstGeom prst="rect">
              <a:avLst/>
            </a:prstGeom>
          </p:spPr>
        </p:pic>
        <p:pic>
          <p:nvPicPr>
            <p:cNvPr id="20" name="Resim 19" descr="açık hava, gök, doğa, kar içeren bir resim&#10;&#10;Açıklama otomatik olarak oluşturuldu">
              <a:extLst>
                <a:ext uri="{FF2B5EF4-FFF2-40B4-BE49-F238E27FC236}">
                  <a16:creationId xmlns:a16="http://schemas.microsoft.com/office/drawing/2014/main" id="{EB28DEF8-4E17-4F1C-B45A-C759214C6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5343" y="3369993"/>
              <a:ext cx="4051594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256278"/>
      </p:ext>
    </p:extLst>
  </p:cSld>
  <p:clrMapOvr>
    <a:masterClrMapping/>
  </p:clrMapOvr>
</p:sld>
</file>

<file path=ppt/theme/theme1.xml><?xml version="1.0" encoding="utf-8"?>
<a:theme xmlns:a="http://schemas.openxmlformats.org/drawingml/2006/main" name="hsaf_course">
  <a:themeElements>
    <a:clrScheme name="Personalizzato 2">
      <a:dk1>
        <a:srgbClr val="002664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SAF_SnowEventWeek_template2" id="{F1676DA7-945B-6945-BCE7-AD5AB6601F71}" vid="{FEFFA4C5-33EC-2747-B6A0-9D5B1CAD5C5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hsaf_course</Template>
  <TotalTime>1061</TotalTime>
  <Words>1373</Words>
  <Application>Microsoft Office PowerPoint</Application>
  <PresentationFormat>Geniş ekran</PresentationFormat>
  <Paragraphs>182</Paragraphs>
  <Slides>22</Slides>
  <Notes>22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2</vt:i4>
      </vt:variant>
      <vt:variant>
        <vt:lpstr>Slayt Başlıkları</vt:lpstr>
      </vt:variant>
      <vt:variant>
        <vt:i4>22</vt:i4>
      </vt:variant>
    </vt:vector>
  </HeadingPairs>
  <TitlesOfParts>
    <vt:vector size="27" baseType="lpstr">
      <vt:lpstr>Arial</vt:lpstr>
      <vt:lpstr>Calibri</vt:lpstr>
      <vt:lpstr>hsaf_course</vt:lpstr>
      <vt:lpstr>Image</vt:lpstr>
      <vt:lpstr>Adobe Photoshop Image</vt:lpstr>
      <vt:lpstr>H35 (SN-OBS-1P) Daily Effective Snow-Covered Area Product  Zuhal AKYUREK 1, 2                Semih KUTER 3                        Kenan BOLAT 4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  <vt:lpstr>H35 (SN-OBS-1P) Daily Effective Snow-Covered Area Product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Authors</dc:title>
  <dc:creator>Alessandra Mascitelli</dc:creator>
  <cp:lastModifiedBy>Semih Kuter</cp:lastModifiedBy>
  <cp:revision>87</cp:revision>
  <dcterms:created xsi:type="dcterms:W3CDTF">2021-11-04T09:44:09Z</dcterms:created>
  <dcterms:modified xsi:type="dcterms:W3CDTF">2021-11-11T15:36:06Z</dcterms:modified>
</cp:coreProperties>
</file>